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comments/modernComment_10CD_622ABFC3.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F0_DE3A134C.xml" ContentType="application/vnd.ms-powerpoint.comments+xml"/>
  <Override PartName="/ppt/notesSlides/notesSlide6.xml" ContentType="application/vnd.openxmlformats-officedocument.presentationml.notesSlide+xml"/>
  <Override PartName="/ppt/comments/modernComment_10EC_6E28EFA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0E1_672DFAC4.xml" ContentType="application/vnd.ms-powerpoint.comments+xml"/>
  <Override PartName="/ppt/notesSlides/notesSlide19.xml" ContentType="application/vnd.openxmlformats-officedocument.presentationml.notesSlide+xml"/>
  <Override PartName="/ppt/comments/modernComment_10E3_5098EB23.xml" ContentType="application/vnd.ms-powerpoint.comments+xml"/>
  <Override PartName="/ppt/notesSlides/notesSlide20.xml" ContentType="application/vnd.openxmlformats-officedocument.presentationml.notesSlide+xml"/>
  <Override PartName="/ppt/comments/modernComment_10E4_BD8CD9B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4301" r:id="rId5"/>
    <p:sldId id="4337" r:id="rId6"/>
    <p:sldId id="4319" r:id="rId7"/>
    <p:sldId id="4318" r:id="rId8"/>
    <p:sldId id="4326" r:id="rId9"/>
    <p:sldId id="4336" r:id="rId10"/>
    <p:sldId id="4332" r:id="rId11"/>
    <p:sldId id="4335" r:id="rId12"/>
    <p:sldId id="4316" r:id="rId13"/>
    <p:sldId id="4314" r:id="rId14"/>
    <p:sldId id="4317" r:id="rId15"/>
    <p:sldId id="4327" r:id="rId16"/>
    <p:sldId id="4338" r:id="rId17"/>
    <p:sldId id="4341" r:id="rId18"/>
    <p:sldId id="4328" r:id="rId19"/>
    <p:sldId id="4340" r:id="rId20"/>
    <p:sldId id="4320" r:id="rId21"/>
    <p:sldId id="4339" r:id="rId22"/>
    <p:sldId id="4305" r:id="rId23"/>
    <p:sldId id="4321" r:id="rId24"/>
    <p:sldId id="4323" r:id="rId25"/>
    <p:sldId id="432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DDC23B-8F33-3C2D-F361-5B4D4728A2B5}" name="Behel, Stephanie (CDC/DDPHSIS/CGH/DGHT)" initials="BS(" userId="S::zmd7@cdc.gov::2422f789-ae8a-4328-8b55-bcaedeb253b5" providerId="AD"/>
  <p188:author id="{AFDA35CC-DFBC-554F-D77A-EE51DF6DD466}" name="Sanchez, Emanny (CDC/DDPHSIS/CGH/DGHT)" initials="SE(" userId="S::xmc2@cdc.gov::d0813787-dc00-46bb-965a-fd9d5839de22" providerId="AD"/>
  <p188:author id="{48681BFA-DD68-24EA-D1F9-C6ED1A630A33}" name="Hennesy, Nora (CDC/GHC/DGHT)" initials="HN(" userId="S::pui1@cdc.gov::d7ed62d0-5aad-4ae7-ac9d-863e68f62a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6EAB8"/>
    <a:srgbClr val="0033CC"/>
    <a:srgbClr val="6666FF"/>
    <a:srgbClr val="CC99FF"/>
    <a:srgbClr val="F0BEFE"/>
    <a:srgbClr val="FF93DB"/>
    <a:srgbClr val="FF66CC"/>
    <a:srgbClr val="6699F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1D5C2-4309-4FEB-8A7E-E84ECA8004FB}" v="68" dt="2024-08-26T06:27:37.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90" autoAdjust="0"/>
  </p:normalViewPr>
  <p:slideViewPr>
    <p:cSldViewPr snapToGrid="0">
      <p:cViewPr>
        <p:scale>
          <a:sx n="77" d="100"/>
          <a:sy n="77" d="100"/>
        </p:scale>
        <p:origin x="806" y="-7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ez, Emanny (CDC/GHC/DGHT)" userId="d0813787-dc00-46bb-965a-fd9d5839de22" providerId="ADAL" clId="{02E1D5C2-4309-4FEB-8A7E-E84ECA8004FB}"/>
    <pc:docChg chg="undo redo custSel addSld delSld modSld sldOrd">
      <pc:chgData name="Sanchez, Emanny (CDC/GHC/DGHT)" userId="d0813787-dc00-46bb-965a-fd9d5839de22" providerId="ADAL" clId="{02E1D5C2-4309-4FEB-8A7E-E84ECA8004FB}" dt="2024-08-26T06:29:47.909" v="20480" actId="20577"/>
      <pc:docMkLst>
        <pc:docMk/>
      </pc:docMkLst>
      <pc:sldChg chg="modSp mod addCm">
        <pc:chgData name="Sanchez, Emanny (CDC/GHC/DGHT)" userId="d0813787-dc00-46bb-965a-fd9d5839de22" providerId="ADAL" clId="{02E1D5C2-4309-4FEB-8A7E-E84ECA8004FB}" dt="2024-08-26T06:12:07.367" v="20381" actId="1076"/>
        <pc:sldMkLst>
          <pc:docMk/>
          <pc:sldMk cId="1646968771" sldId="4301"/>
        </pc:sldMkLst>
        <pc:spChg chg="mod">
          <ac:chgData name="Sanchez, Emanny (CDC/GHC/DGHT)" userId="d0813787-dc00-46bb-965a-fd9d5839de22" providerId="ADAL" clId="{02E1D5C2-4309-4FEB-8A7E-E84ECA8004FB}" dt="2024-08-26T06:12:07.367" v="20381" actId="1076"/>
          <ac:spMkLst>
            <pc:docMk/>
            <pc:sldMk cId="1646968771" sldId="4301"/>
            <ac:spMk id="2" creationId="{A7096D48-95A6-67A7-9032-FC29E5AEFE09}"/>
          </ac:spMkLst>
        </pc:spChg>
        <pc:extLst>
          <p:ext xmlns:p="http://schemas.openxmlformats.org/presentationml/2006/main" uri="{D6D511B9-2390-475A-947B-AFAB55BFBCF1}">
            <pc226:cmChg xmlns:pc226="http://schemas.microsoft.com/office/powerpoint/2022/06/main/command" chg="add">
              <pc226:chgData name="Sanchez, Emanny (CDC/GHC/DGHT)" userId="d0813787-dc00-46bb-965a-fd9d5839de22" providerId="ADAL" clId="{02E1D5C2-4309-4FEB-8A7E-E84ECA8004FB}" dt="2024-08-25T23:43:59.867" v="9023"/>
              <pc2:cmMkLst xmlns:pc2="http://schemas.microsoft.com/office/powerpoint/2019/9/main/command">
                <pc:docMk/>
                <pc:sldMk cId="1646968771" sldId="4301"/>
                <pc2:cmMk id="{193CEA54-C7D3-4EEA-AAE7-8AF69F405E06}"/>
              </pc2:cmMkLst>
            </pc226:cmChg>
          </p:ext>
        </pc:extLst>
      </pc:sldChg>
      <pc:sldChg chg="modNotesTx">
        <pc:chgData name="Sanchez, Emanny (CDC/GHC/DGHT)" userId="d0813787-dc00-46bb-965a-fd9d5839de22" providerId="ADAL" clId="{02E1D5C2-4309-4FEB-8A7E-E84ECA8004FB}" dt="2024-08-26T04:11:07.691" v="16415" actId="20577"/>
        <pc:sldMkLst>
          <pc:docMk/>
          <pc:sldMk cId="1542941095" sldId="4314"/>
        </pc:sldMkLst>
      </pc:sldChg>
      <pc:sldChg chg="addSp modSp mod modAnim modNotesTx">
        <pc:chgData name="Sanchez, Emanny (CDC/GHC/DGHT)" userId="d0813787-dc00-46bb-965a-fd9d5839de22" providerId="ADAL" clId="{02E1D5C2-4309-4FEB-8A7E-E84ECA8004FB}" dt="2024-08-26T05:56:38.527" v="20232" actId="20577"/>
        <pc:sldMkLst>
          <pc:docMk/>
          <pc:sldMk cId="2142813568" sldId="4316"/>
        </pc:sldMkLst>
        <pc:spChg chg="add mod">
          <ac:chgData name="Sanchez, Emanny (CDC/GHC/DGHT)" userId="d0813787-dc00-46bb-965a-fd9d5839de22" providerId="ADAL" clId="{02E1D5C2-4309-4FEB-8A7E-E84ECA8004FB}" dt="2024-08-26T04:08:47.329" v="16382" actId="1076"/>
          <ac:spMkLst>
            <pc:docMk/>
            <pc:sldMk cId="2142813568" sldId="4316"/>
            <ac:spMk id="5" creationId="{83713093-D5AF-49D8-6788-B0B49D0CA286}"/>
          </ac:spMkLst>
        </pc:spChg>
        <pc:spChg chg="add mod">
          <ac:chgData name="Sanchez, Emanny (CDC/GHC/DGHT)" userId="d0813787-dc00-46bb-965a-fd9d5839de22" providerId="ADAL" clId="{02E1D5C2-4309-4FEB-8A7E-E84ECA8004FB}" dt="2024-08-26T04:08:50.933" v="16383" actId="1076"/>
          <ac:spMkLst>
            <pc:docMk/>
            <pc:sldMk cId="2142813568" sldId="4316"/>
            <ac:spMk id="6" creationId="{75409950-F415-C431-A2B5-A3330C899F4A}"/>
          </ac:spMkLst>
        </pc:spChg>
        <pc:spChg chg="add mod">
          <ac:chgData name="Sanchez, Emanny (CDC/GHC/DGHT)" userId="d0813787-dc00-46bb-965a-fd9d5839de22" providerId="ADAL" clId="{02E1D5C2-4309-4FEB-8A7E-E84ECA8004FB}" dt="2024-08-26T04:08:53.780" v="16384" actId="1076"/>
          <ac:spMkLst>
            <pc:docMk/>
            <pc:sldMk cId="2142813568" sldId="4316"/>
            <ac:spMk id="7" creationId="{3BF511D2-A975-30EE-D0C2-43C0EE394A26}"/>
          </ac:spMkLst>
        </pc:spChg>
      </pc:sldChg>
      <pc:sldChg chg="addSp delSp modSp mod delAnim modAnim modNotesTx">
        <pc:chgData name="Sanchez, Emanny (CDC/GHC/DGHT)" userId="d0813787-dc00-46bb-965a-fd9d5839de22" providerId="ADAL" clId="{02E1D5C2-4309-4FEB-8A7E-E84ECA8004FB}" dt="2024-08-26T06:00:25.174" v="20265" actId="20577"/>
        <pc:sldMkLst>
          <pc:docMk/>
          <pc:sldMk cId="2931136785" sldId="4317"/>
        </pc:sldMkLst>
        <pc:spChg chg="add mod">
          <ac:chgData name="Sanchez, Emanny (CDC/GHC/DGHT)" userId="d0813787-dc00-46bb-965a-fd9d5839de22" providerId="ADAL" clId="{02E1D5C2-4309-4FEB-8A7E-E84ECA8004FB}" dt="2024-08-26T04:23:17.125" v="16569" actId="207"/>
          <ac:spMkLst>
            <pc:docMk/>
            <pc:sldMk cId="2931136785" sldId="4317"/>
            <ac:spMk id="3" creationId="{527B2C31-7C92-4DCC-62CA-7A99B92285FE}"/>
          </ac:spMkLst>
        </pc:spChg>
        <pc:spChg chg="add mod">
          <ac:chgData name="Sanchez, Emanny (CDC/GHC/DGHT)" userId="d0813787-dc00-46bb-965a-fd9d5839de22" providerId="ADAL" clId="{02E1D5C2-4309-4FEB-8A7E-E84ECA8004FB}" dt="2024-08-26T04:23:37.666" v="16572" actId="1076"/>
          <ac:spMkLst>
            <pc:docMk/>
            <pc:sldMk cId="2931136785" sldId="4317"/>
            <ac:spMk id="6" creationId="{8016C5CB-183D-2672-7966-0CA8CD856095}"/>
          </ac:spMkLst>
        </pc:spChg>
        <pc:spChg chg="add del mod">
          <ac:chgData name="Sanchez, Emanny (CDC/GHC/DGHT)" userId="d0813787-dc00-46bb-965a-fd9d5839de22" providerId="ADAL" clId="{02E1D5C2-4309-4FEB-8A7E-E84ECA8004FB}" dt="2024-08-26T05:58:52.215" v="20233" actId="478"/>
          <ac:spMkLst>
            <pc:docMk/>
            <pc:sldMk cId="2931136785" sldId="4317"/>
            <ac:spMk id="7" creationId="{50FCEE6E-7027-A7A0-5B0E-F5819F5E52A5}"/>
          </ac:spMkLst>
        </pc:spChg>
        <pc:spChg chg="add mod">
          <ac:chgData name="Sanchez, Emanny (CDC/GHC/DGHT)" userId="d0813787-dc00-46bb-965a-fd9d5839de22" providerId="ADAL" clId="{02E1D5C2-4309-4FEB-8A7E-E84ECA8004FB}" dt="2024-08-26T04:24:05.171" v="16579" actId="14100"/>
          <ac:spMkLst>
            <pc:docMk/>
            <pc:sldMk cId="2931136785" sldId="4317"/>
            <ac:spMk id="8" creationId="{B1EF0776-8083-EA59-0867-F492AC048A88}"/>
          </ac:spMkLst>
        </pc:spChg>
        <pc:spChg chg="add mod">
          <ac:chgData name="Sanchez, Emanny (CDC/GHC/DGHT)" userId="d0813787-dc00-46bb-965a-fd9d5839de22" providerId="ADAL" clId="{02E1D5C2-4309-4FEB-8A7E-E84ECA8004FB}" dt="2024-08-26T04:24:18.544" v="16582" actId="14100"/>
          <ac:spMkLst>
            <pc:docMk/>
            <pc:sldMk cId="2931136785" sldId="4317"/>
            <ac:spMk id="9" creationId="{6D3889C9-89CE-6524-A127-E6D58084498A}"/>
          </ac:spMkLst>
        </pc:spChg>
        <pc:spChg chg="add mod">
          <ac:chgData name="Sanchez, Emanny (CDC/GHC/DGHT)" userId="d0813787-dc00-46bb-965a-fd9d5839de22" providerId="ADAL" clId="{02E1D5C2-4309-4FEB-8A7E-E84ECA8004FB}" dt="2024-08-26T04:25:26.627" v="16584" actId="1076"/>
          <ac:spMkLst>
            <pc:docMk/>
            <pc:sldMk cId="2931136785" sldId="4317"/>
            <ac:spMk id="10" creationId="{39A73F12-F873-D2E4-48CC-44E7F4947AB5}"/>
          </ac:spMkLst>
        </pc:spChg>
      </pc:sldChg>
      <pc:sldChg chg="modNotesTx">
        <pc:chgData name="Sanchez, Emanny (CDC/GHC/DGHT)" userId="d0813787-dc00-46bb-965a-fd9d5839de22" providerId="ADAL" clId="{02E1D5C2-4309-4FEB-8A7E-E84ECA8004FB}" dt="2024-08-26T06:28:47.624" v="20477" actId="20577"/>
        <pc:sldMkLst>
          <pc:docMk/>
          <pc:sldMk cId="1238044229" sldId="4318"/>
        </pc:sldMkLst>
      </pc:sldChg>
      <pc:sldChg chg="modSp mod modNotesTx">
        <pc:chgData name="Sanchez, Emanny (CDC/GHC/DGHT)" userId="d0813787-dc00-46bb-965a-fd9d5839de22" providerId="ADAL" clId="{02E1D5C2-4309-4FEB-8A7E-E84ECA8004FB}" dt="2024-08-26T06:17:55.427" v="20392" actId="20577"/>
        <pc:sldMkLst>
          <pc:docMk/>
          <pc:sldMk cId="1879055897" sldId="4319"/>
        </pc:sldMkLst>
        <pc:picChg chg="mod">
          <ac:chgData name="Sanchez, Emanny (CDC/GHC/DGHT)" userId="d0813787-dc00-46bb-965a-fd9d5839de22" providerId="ADAL" clId="{02E1D5C2-4309-4FEB-8A7E-E84ECA8004FB}" dt="2024-08-26T02:26:00.847" v="13492" actId="1076"/>
          <ac:picMkLst>
            <pc:docMk/>
            <pc:sldMk cId="1879055897" sldId="4319"/>
            <ac:picMk id="6" creationId="{715F3088-6DA6-5B13-82B6-0333872FB7E2}"/>
          </ac:picMkLst>
        </pc:picChg>
      </pc:sldChg>
      <pc:sldChg chg="modSp mod modNotesTx">
        <pc:chgData name="Sanchez, Emanny (CDC/GHC/DGHT)" userId="d0813787-dc00-46bb-965a-fd9d5839de22" providerId="ADAL" clId="{02E1D5C2-4309-4FEB-8A7E-E84ECA8004FB}" dt="2024-08-26T05:38:39.659" v="20128" actId="20577"/>
        <pc:sldMkLst>
          <pc:docMk/>
          <pc:sldMk cId="3061091663" sldId="4320"/>
        </pc:sldMkLst>
        <pc:spChg chg="mod">
          <ac:chgData name="Sanchez, Emanny (CDC/GHC/DGHT)" userId="d0813787-dc00-46bb-965a-fd9d5839de22" providerId="ADAL" clId="{02E1D5C2-4309-4FEB-8A7E-E84ECA8004FB}" dt="2024-08-26T05:37:31.395" v="20070" actId="20577"/>
          <ac:spMkLst>
            <pc:docMk/>
            <pc:sldMk cId="3061091663" sldId="4320"/>
            <ac:spMk id="3" creationId="{6646F4C6-3567-94F8-0C9E-8FC846B87E28}"/>
          </ac:spMkLst>
        </pc:spChg>
      </pc:sldChg>
      <pc:sldChg chg="modSp mod modNotesTx">
        <pc:chgData name="Sanchez, Emanny (CDC/GHC/DGHT)" userId="d0813787-dc00-46bb-965a-fd9d5839de22" providerId="ADAL" clId="{02E1D5C2-4309-4FEB-8A7E-E84ECA8004FB}" dt="2024-08-26T06:29:47.909" v="20480" actId="20577"/>
        <pc:sldMkLst>
          <pc:docMk/>
          <pc:sldMk cId="4091335927" sldId="4326"/>
        </pc:sldMkLst>
        <pc:spChg chg="mod">
          <ac:chgData name="Sanchez, Emanny (CDC/GHC/DGHT)" userId="d0813787-dc00-46bb-965a-fd9d5839de22" providerId="ADAL" clId="{02E1D5C2-4309-4FEB-8A7E-E84ECA8004FB}" dt="2024-08-22T17:23:59.380" v="860" actId="1076"/>
          <ac:spMkLst>
            <pc:docMk/>
            <pc:sldMk cId="4091335927" sldId="4326"/>
            <ac:spMk id="17" creationId="{BC043759-00FC-FCE6-3B7A-68418410486F}"/>
          </ac:spMkLst>
        </pc:spChg>
      </pc:sldChg>
      <pc:sldChg chg="modNotesTx">
        <pc:chgData name="Sanchez, Emanny (CDC/GHC/DGHT)" userId="d0813787-dc00-46bb-965a-fd9d5839de22" providerId="ADAL" clId="{02E1D5C2-4309-4FEB-8A7E-E84ECA8004FB}" dt="2024-08-26T06:03:31.841" v="20316" actId="313"/>
        <pc:sldMkLst>
          <pc:docMk/>
          <pc:sldMk cId="1106582513" sldId="4327"/>
        </pc:sldMkLst>
      </pc:sldChg>
      <pc:sldChg chg="addSp modSp mod modAnim modNotesTx">
        <pc:chgData name="Sanchez, Emanny (CDC/GHC/DGHT)" userId="d0813787-dc00-46bb-965a-fd9d5839de22" providerId="ADAL" clId="{02E1D5C2-4309-4FEB-8A7E-E84ECA8004FB}" dt="2024-08-26T05:08:24.422" v="18931" actId="20577"/>
        <pc:sldMkLst>
          <pc:docMk/>
          <pc:sldMk cId="3212942058" sldId="4328"/>
        </pc:sldMkLst>
        <pc:spChg chg="add mod">
          <ac:chgData name="Sanchez, Emanny (CDC/GHC/DGHT)" userId="d0813787-dc00-46bb-965a-fd9d5839de22" providerId="ADAL" clId="{02E1D5C2-4309-4FEB-8A7E-E84ECA8004FB}" dt="2024-08-26T02:00:25.722" v="13409" actId="207"/>
          <ac:spMkLst>
            <pc:docMk/>
            <pc:sldMk cId="3212942058" sldId="4328"/>
            <ac:spMk id="3" creationId="{85458DBE-0D6D-2E73-07B9-CBFDF125F880}"/>
          </ac:spMkLst>
        </pc:spChg>
        <pc:spChg chg="add mod">
          <ac:chgData name="Sanchez, Emanny (CDC/GHC/DGHT)" userId="d0813787-dc00-46bb-965a-fd9d5839de22" providerId="ADAL" clId="{02E1D5C2-4309-4FEB-8A7E-E84ECA8004FB}" dt="2024-08-26T02:00:25.722" v="13409" actId="207"/>
          <ac:spMkLst>
            <pc:docMk/>
            <pc:sldMk cId="3212942058" sldId="4328"/>
            <ac:spMk id="5" creationId="{9D3A39ED-14BD-D66F-5CB3-09B3646B8076}"/>
          </ac:spMkLst>
        </pc:spChg>
        <pc:spChg chg="add mod">
          <ac:chgData name="Sanchez, Emanny (CDC/GHC/DGHT)" userId="d0813787-dc00-46bb-965a-fd9d5839de22" providerId="ADAL" clId="{02E1D5C2-4309-4FEB-8A7E-E84ECA8004FB}" dt="2024-08-26T02:00:25.722" v="13409" actId="207"/>
          <ac:spMkLst>
            <pc:docMk/>
            <pc:sldMk cId="3212942058" sldId="4328"/>
            <ac:spMk id="6" creationId="{2EBD962E-974D-9F8C-F64B-A0DED5FAAB46}"/>
          </ac:spMkLst>
        </pc:spChg>
      </pc:sldChg>
      <pc:sldChg chg="modNotesTx">
        <pc:chgData name="Sanchez, Emanny (CDC/GHC/DGHT)" userId="d0813787-dc00-46bb-965a-fd9d5839de22" providerId="ADAL" clId="{02E1D5C2-4309-4FEB-8A7E-E84ECA8004FB}" dt="2024-08-26T03:57:37.452" v="15849" actId="20577"/>
        <pc:sldMkLst>
          <pc:docMk/>
          <pc:sldMk cId="1848176544" sldId="4332"/>
        </pc:sldMkLst>
      </pc:sldChg>
      <pc:sldChg chg="modNotesTx">
        <pc:chgData name="Sanchez, Emanny (CDC/GHC/DGHT)" userId="d0813787-dc00-46bb-965a-fd9d5839de22" providerId="ADAL" clId="{02E1D5C2-4309-4FEB-8A7E-E84ECA8004FB}" dt="2024-08-26T05:53:06.819" v="20146" actId="20577"/>
        <pc:sldMkLst>
          <pc:docMk/>
          <pc:sldMk cId="618275126" sldId="4335"/>
        </pc:sldMkLst>
      </pc:sldChg>
      <pc:sldChg chg="addSp modSp mod modAnim modNotesTx">
        <pc:chgData name="Sanchez, Emanny (CDC/GHC/DGHT)" userId="d0813787-dc00-46bb-965a-fd9d5839de22" providerId="ADAL" clId="{02E1D5C2-4309-4FEB-8A7E-E84ECA8004FB}" dt="2024-08-26T03:53:35.689" v="15560" actId="20577"/>
        <pc:sldMkLst>
          <pc:docMk/>
          <pc:sldMk cId="3728347980" sldId="4336"/>
        </pc:sldMkLst>
        <pc:spChg chg="mod">
          <ac:chgData name="Sanchez, Emanny (CDC/GHC/DGHT)" userId="d0813787-dc00-46bb-965a-fd9d5839de22" providerId="ADAL" clId="{02E1D5C2-4309-4FEB-8A7E-E84ECA8004FB}" dt="2024-08-25T23:42:13.793" v="9022" actId="20577"/>
          <ac:spMkLst>
            <pc:docMk/>
            <pc:sldMk cId="3728347980" sldId="4336"/>
            <ac:spMk id="3" creationId="{CBBD13DB-2552-3277-E7B4-8CB63EB36C97}"/>
          </ac:spMkLst>
        </pc:spChg>
        <pc:spChg chg="add mod">
          <ac:chgData name="Sanchez, Emanny (CDC/GHC/DGHT)" userId="d0813787-dc00-46bb-965a-fd9d5839de22" providerId="ADAL" clId="{02E1D5C2-4309-4FEB-8A7E-E84ECA8004FB}" dt="2024-08-26T03:49:55.368" v="15415" actId="208"/>
          <ac:spMkLst>
            <pc:docMk/>
            <pc:sldMk cId="3728347980" sldId="4336"/>
            <ac:spMk id="6" creationId="{E48037CD-F352-CDB9-2955-EFE1469F690F}"/>
          </ac:spMkLst>
        </pc:spChg>
      </pc:sldChg>
      <pc:sldChg chg="modSp modNotesTx">
        <pc:chgData name="Sanchez, Emanny (CDC/GHC/DGHT)" userId="d0813787-dc00-46bb-965a-fd9d5839de22" providerId="ADAL" clId="{02E1D5C2-4309-4FEB-8A7E-E84ECA8004FB}" dt="2024-08-26T02:20:31.855" v="13485" actId="20577"/>
        <pc:sldMkLst>
          <pc:docMk/>
          <pc:sldMk cId="2245037613" sldId="4337"/>
        </pc:sldMkLst>
        <pc:graphicFrameChg chg="mod">
          <ac:chgData name="Sanchez, Emanny (CDC/GHC/DGHT)" userId="d0813787-dc00-46bb-965a-fd9d5839de22" providerId="ADAL" clId="{02E1D5C2-4309-4FEB-8A7E-E84ECA8004FB}" dt="2024-08-22T16:01:47.353" v="305" actId="115"/>
          <ac:graphicFrameMkLst>
            <pc:docMk/>
            <pc:sldMk cId="2245037613" sldId="4337"/>
            <ac:graphicFrameMk id="5" creationId="{0E508214-F7F1-D27F-CC03-68B658705378}"/>
          </ac:graphicFrameMkLst>
        </pc:graphicFrameChg>
      </pc:sldChg>
      <pc:sldChg chg="addSp delSp modSp mod modNotesTx">
        <pc:chgData name="Sanchez, Emanny (CDC/GHC/DGHT)" userId="d0813787-dc00-46bb-965a-fd9d5839de22" providerId="ADAL" clId="{02E1D5C2-4309-4FEB-8A7E-E84ECA8004FB}" dt="2024-08-26T06:04:38.172" v="20319" actId="20577"/>
        <pc:sldMkLst>
          <pc:docMk/>
          <pc:sldMk cId="568109871" sldId="4338"/>
        </pc:sldMkLst>
        <pc:spChg chg="del">
          <ac:chgData name="Sanchez, Emanny (CDC/GHC/DGHT)" userId="d0813787-dc00-46bb-965a-fd9d5839de22" providerId="ADAL" clId="{02E1D5C2-4309-4FEB-8A7E-E84ECA8004FB}" dt="2024-08-26T01:42:20.852" v="12988" actId="478"/>
          <ac:spMkLst>
            <pc:docMk/>
            <pc:sldMk cId="568109871" sldId="4338"/>
            <ac:spMk id="5" creationId="{FD426D88-D3EC-1C2A-F378-40E9CC4CCACA}"/>
          </ac:spMkLst>
        </pc:spChg>
        <pc:spChg chg="del">
          <ac:chgData name="Sanchez, Emanny (CDC/GHC/DGHT)" userId="d0813787-dc00-46bb-965a-fd9d5839de22" providerId="ADAL" clId="{02E1D5C2-4309-4FEB-8A7E-E84ECA8004FB}" dt="2024-08-26T01:24:49.334" v="12972" actId="478"/>
          <ac:spMkLst>
            <pc:docMk/>
            <pc:sldMk cId="568109871" sldId="4338"/>
            <ac:spMk id="7" creationId="{4145DD2B-15B6-117F-D8EA-CD375DE9FE48}"/>
          </ac:spMkLst>
        </pc:spChg>
        <pc:spChg chg="add mod">
          <ac:chgData name="Sanchez, Emanny (CDC/GHC/DGHT)" userId="d0813787-dc00-46bb-965a-fd9d5839de22" providerId="ADAL" clId="{02E1D5C2-4309-4FEB-8A7E-E84ECA8004FB}" dt="2024-08-26T01:42:38.266" v="12990"/>
          <ac:spMkLst>
            <pc:docMk/>
            <pc:sldMk cId="568109871" sldId="4338"/>
            <ac:spMk id="10" creationId="{1E131C05-84AE-2F1A-080A-A5D8B9A64670}"/>
          </ac:spMkLst>
        </pc:spChg>
        <pc:picChg chg="add del mod modCrop">
          <ac:chgData name="Sanchez, Emanny (CDC/GHC/DGHT)" userId="d0813787-dc00-46bb-965a-fd9d5839de22" providerId="ADAL" clId="{02E1D5C2-4309-4FEB-8A7E-E84ECA8004FB}" dt="2024-08-26T01:25:46.648" v="12980" actId="478"/>
          <ac:picMkLst>
            <pc:docMk/>
            <pc:sldMk cId="568109871" sldId="4338"/>
            <ac:picMk id="6" creationId="{4EC3F97B-FFD8-DFF2-3AE1-77FD8D7E0F44}"/>
          </ac:picMkLst>
        </pc:picChg>
        <pc:picChg chg="add del mod modCrop">
          <ac:chgData name="Sanchez, Emanny (CDC/GHC/DGHT)" userId="d0813787-dc00-46bb-965a-fd9d5839de22" providerId="ADAL" clId="{02E1D5C2-4309-4FEB-8A7E-E84ECA8004FB}" dt="2024-08-26T01:42:16.454" v="12987" actId="478"/>
          <ac:picMkLst>
            <pc:docMk/>
            <pc:sldMk cId="568109871" sldId="4338"/>
            <ac:picMk id="9" creationId="{80FFABF4-E419-5DAE-E61C-4F2E55254DD6}"/>
          </ac:picMkLst>
        </pc:picChg>
        <pc:picChg chg="add mod">
          <ac:chgData name="Sanchez, Emanny (CDC/GHC/DGHT)" userId="d0813787-dc00-46bb-965a-fd9d5839de22" providerId="ADAL" clId="{02E1D5C2-4309-4FEB-8A7E-E84ECA8004FB}" dt="2024-08-26T01:42:38.266" v="12990"/>
          <ac:picMkLst>
            <pc:docMk/>
            <pc:sldMk cId="568109871" sldId="4338"/>
            <ac:picMk id="11" creationId="{F18D5B51-7041-2283-DFEC-E0ADF88C5608}"/>
          </ac:picMkLst>
        </pc:picChg>
      </pc:sldChg>
      <pc:sldChg chg="modNotesTx">
        <pc:chgData name="Sanchez, Emanny (CDC/GHC/DGHT)" userId="d0813787-dc00-46bb-965a-fd9d5839de22" providerId="ADAL" clId="{02E1D5C2-4309-4FEB-8A7E-E84ECA8004FB}" dt="2024-08-26T05:39:35.646" v="20129" actId="20577"/>
        <pc:sldMkLst>
          <pc:docMk/>
          <pc:sldMk cId="4102131396" sldId="4339"/>
        </pc:sldMkLst>
      </pc:sldChg>
      <pc:sldChg chg="modSp add mod modNotesTx">
        <pc:chgData name="Sanchez, Emanny (CDC/GHC/DGHT)" userId="d0813787-dc00-46bb-965a-fd9d5839de22" providerId="ADAL" clId="{02E1D5C2-4309-4FEB-8A7E-E84ECA8004FB}" dt="2024-08-26T06:09:38.532" v="20324" actId="20577"/>
        <pc:sldMkLst>
          <pc:docMk/>
          <pc:sldMk cId="3562562578" sldId="4340"/>
        </pc:sldMkLst>
        <pc:spChg chg="mod">
          <ac:chgData name="Sanchez, Emanny (CDC/GHC/DGHT)" userId="d0813787-dc00-46bb-965a-fd9d5839de22" providerId="ADAL" clId="{02E1D5C2-4309-4FEB-8A7E-E84ECA8004FB}" dt="2024-08-26T06:06:55.107" v="20321" actId="20577"/>
          <ac:spMkLst>
            <pc:docMk/>
            <pc:sldMk cId="3562562578" sldId="4340"/>
            <ac:spMk id="5" creationId="{FD426D88-D3EC-1C2A-F378-40E9CC4CCACA}"/>
          </ac:spMkLst>
        </pc:spChg>
      </pc:sldChg>
      <pc:sldChg chg="addSp delSp modSp add del mod ord modNotesTx">
        <pc:chgData name="Sanchez, Emanny (CDC/GHC/DGHT)" userId="d0813787-dc00-46bb-965a-fd9d5839de22" providerId="ADAL" clId="{02E1D5C2-4309-4FEB-8A7E-E84ECA8004FB}" dt="2024-08-26T05:05:40.086" v="18925" actId="20577"/>
        <pc:sldMkLst>
          <pc:docMk/>
          <pc:sldMk cId="3156420440" sldId="4341"/>
        </pc:sldMkLst>
        <pc:spChg chg="mod">
          <ac:chgData name="Sanchez, Emanny (CDC/GHC/DGHT)" userId="d0813787-dc00-46bb-965a-fd9d5839de22" providerId="ADAL" clId="{02E1D5C2-4309-4FEB-8A7E-E84ECA8004FB}" dt="2024-08-26T01:57:32.973" v="13389" actId="20577"/>
          <ac:spMkLst>
            <pc:docMk/>
            <pc:sldMk cId="3156420440" sldId="4341"/>
            <ac:spMk id="2" creationId="{EFCCFA83-F24B-F617-98BB-C52889776169}"/>
          </ac:spMkLst>
        </pc:spChg>
        <pc:spChg chg="add mod">
          <ac:chgData name="Sanchez, Emanny (CDC/GHC/DGHT)" userId="d0813787-dc00-46bb-965a-fd9d5839de22" providerId="ADAL" clId="{02E1D5C2-4309-4FEB-8A7E-E84ECA8004FB}" dt="2024-08-26T05:05:13.899" v="18919" actId="1076"/>
          <ac:spMkLst>
            <pc:docMk/>
            <pc:sldMk cId="3156420440" sldId="4341"/>
            <ac:spMk id="3" creationId="{8D5E1D5E-E69B-9454-9CF3-7D8374D95A6F}"/>
          </ac:spMkLst>
        </pc:spChg>
        <pc:spChg chg="del">
          <ac:chgData name="Sanchez, Emanny (CDC/GHC/DGHT)" userId="d0813787-dc00-46bb-965a-fd9d5839de22" providerId="ADAL" clId="{02E1D5C2-4309-4FEB-8A7E-E84ECA8004FB}" dt="2024-08-26T01:48:35.551" v="12994" actId="478"/>
          <ac:spMkLst>
            <pc:docMk/>
            <pc:sldMk cId="3156420440" sldId="4341"/>
            <ac:spMk id="5" creationId="{FD426D88-D3EC-1C2A-F378-40E9CC4CCACA}"/>
          </ac:spMkLst>
        </pc:spChg>
        <pc:spChg chg="add mod">
          <ac:chgData name="Sanchez, Emanny (CDC/GHC/DGHT)" userId="d0813787-dc00-46bb-965a-fd9d5839de22" providerId="ADAL" clId="{02E1D5C2-4309-4FEB-8A7E-E84ECA8004FB}" dt="2024-08-26T01:55:41.741" v="13363" actId="1076"/>
          <ac:spMkLst>
            <pc:docMk/>
            <pc:sldMk cId="3156420440" sldId="4341"/>
            <ac:spMk id="6" creationId="{715D1DBB-B44C-127B-D437-E1ED918578AC}"/>
          </ac:spMkLst>
        </pc:spChg>
        <pc:spChg chg="add del mod">
          <ac:chgData name="Sanchez, Emanny (CDC/GHC/DGHT)" userId="d0813787-dc00-46bb-965a-fd9d5839de22" providerId="ADAL" clId="{02E1D5C2-4309-4FEB-8A7E-E84ECA8004FB}" dt="2024-08-26T01:54:07.994" v="13288" actId="478"/>
          <ac:spMkLst>
            <pc:docMk/>
            <pc:sldMk cId="3156420440" sldId="4341"/>
            <ac:spMk id="7" creationId="{C85B044B-1CA2-F7E4-21F5-8A68DF5DB31B}"/>
          </ac:spMkLst>
        </pc:spChg>
        <pc:spChg chg="add del mod">
          <ac:chgData name="Sanchez, Emanny (CDC/GHC/DGHT)" userId="d0813787-dc00-46bb-965a-fd9d5839de22" providerId="ADAL" clId="{02E1D5C2-4309-4FEB-8A7E-E84ECA8004FB}" dt="2024-08-26T01:55:36.938" v="13362" actId="478"/>
          <ac:spMkLst>
            <pc:docMk/>
            <pc:sldMk cId="3156420440" sldId="4341"/>
            <ac:spMk id="8" creationId="{8396650F-7C3E-C570-82AC-05A2AB2FE25D}"/>
          </ac:spMkLst>
        </pc:spChg>
        <pc:spChg chg="add mod">
          <ac:chgData name="Sanchez, Emanny (CDC/GHC/DGHT)" userId="d0813787-dc00-46bb-965a-fd9d5839de22" providerId="ADAL" clId="{02E1D5C2-4309-4FEB-8A7E-E84ECA8004FB}" dt="2024-08-26T01:55:51.443" v="13364"/>
          <ac:spMkLst>
            <pc:docMk/>
            <pc:sldMk cId="3156420440" sldId="4341"/>
            <ac:spMk id="10" creationId="{6B4A0AB1-653D-F84D-DB79-4AA131712F50}"/>
          </ac:spMkLst>
        </pc:spChg>
        <pc:spChg chg="add mod">
          <ac:chgData name="Sanchez, Emanny (CDC/GHC/DGHT)" userId="d0813787-dc00-46bb-965a-fd9d5839de22" providerId="ADAL" clId="{02E1D5C2-4309-4FEB-8A7E-E84ECA8004FB}" dt="2024-08-26T01:57:09.418" v="13380" actId="14100"/>
          <ac:spMkLst>
            <pc:docMk/>
            <pc:sldMk cId="3156420440" sldId="4341"/>
            <ac:spMk id="11" creationId="{66F7A525-DB3D-AC04-375D-812589E10DBE}"/>
          </ac:spMkLst>
        </pc:spChg>
        <pc:spChg chg="add mod">
          <ac:chgData name="Sanchez, Emanny (CDC/GHC/DGHT)" userId="d0813787-dc00-46bb-965a-fd9d5839de22" providerId="ADAL" clId="{02E1D5C2-4309-4FEB-8A7E-E84ECA8004FB}" dt="2024-08-26T01:57:09.418" v="13380" actId="14100"/>
          <ac:spMkLst>
            <pc:docMk/>
            <pc:sldMk cId="3156420440" sldId="4341"/>
            <ac:spMk id="12" creationId="{3960E4D2-228F-0AF4-7DE1-D7DE2FA467C1}"/>
          </ac:spMkLst>
        </pc:spChg>
        <pc:spChg chg="add del mod">
          <ac:chgData name="Sanchez, Emanny (CDC/GHC/DGHT)" userId="d0813787-dc00-46bb-965a-fd9d5839de22" providerId="ADAL" clId="{02E1D5C2-4309-4FEB-8A7E-E84ECA8004FB}" dt="2024-08-26T01:56:48.749" v="13377" actId="478"/>
          <ac:spMkLst>
            <pc:docMk/>
            <pc:sldMk cId="3156420440" sldId="4341"/>
            <ac:spMk id="13" creationId="{F50E471F-94DD-7576-DFCD-DA2BEC0B7B55}"/>
          </ac:spMkLst>
        </pc:spChg>
        <pc:spChg chg="add mod">
          <ac:chgData name="Sanchez, Emanny (CDC/GHC/DGHT)" userId="d0813787-dc00-46bb-965a-fd9d5839de22" providerId="ADAL" clId="{02E1D5C2-4309-4FEB-8A7E-E84ECA8004FB}" dt="2024-08-26T01:57:09.418" v="13380" actId="14100"/>
          <ac:spMkLst>
            <pc:docMk/>
            <pc:sldMk cId="3156420440" sldId="4341"/>
            <ac:spMk id="14" creationId="{8AFE6D99-B398-8F44-6FAB-888A276C1D25}"/>
          </ac:spMkLst>
        </pc:spChg>
        <pc:picChg chg="mod">
          <ac:chgData name="Sanchez, Emanny (CDC/GHC/DGHT)" userId="d0813787-dc00-46bb-965a-fd9d5839de22" providerId="ADAL" clId="{02E1D5C2-4309-4FEB-8A7E-E84ECA8004FB}" dt="2024-08-26T01:50:22.145" v="13148" actId="1076"/>
          <ac:picMkLst>
            <pc:docMk/>
            <pc:sldMk cId="3156420440" sldId="4341"/>
            <ac:picMk id="9" creationId="{80FFABF4-E419-5DAE-E61C-4F2E55254DD6}"/>
          </ac:picMkLst>
        </pc:picChg>
      </pc:sldChg>
    </pc:docChg>
  </pc:docChgLst>
</pc:chgInfo>
</file>

<file path=ppt/comments/modernComment_10CD_622ABFC3.xml><?xml version="1.0" encoding="utf-8"?>
<p188:cmLst xmlns:a="http://schemas.openxmlformats.org/drawingml/2006/main" xmlns:r="http://schemas.openxmlformats.org/officeDocument/2006/relationships" xmlns:p188="http://schemas.microsoft.com/office/powerpoint/2018/8/main">
  <p188:cm id="{193CEA54-C7D3-4EEA-AAE7-8AF69F405E06}" authorId="{AFDA35CC-DFBC-554F-D77A-EE51DF6DD466}" created="2024-08-25T23:43:59.760">
    <pc:sldMkLst xmlns:pc="http://schemas.microsoft.com/office/powerpoint/2013/main/command">
      <pc:docMk/>
      <pc:sldMk cId="1646968771" sldId="4301"/>
    </pc:sldMkLst>
    <p188:txBody>
      <a:bodyPr/>
      <a:lstStyle/>
      <a:p>
        <a:r>
          <a:rPr lang="en-US"/>
          <a:t>WHO: presents on the science and the data on the importance of adhering to an evaluated and validated testing algorithm. She will focus on 3-test algorithm and transition from 2-3, re-test for verification, guidelines and references in the WHO guidelines to help support the science.  </a:t>
        </a:r>
      </a:p>
    </p188:txBody>
  </p188:cm>
</p188:cmLst>
</file>

<file path=ppt/comments/modernComment_10E1_672DFAC4.xml><?xml version="1.0" encoding="utf-8"?>
<p188:cmLst xmlns:a="http://schemas.openxmlformats.org/drawingml/2006/main" xmlns:r="http://schemas.openxmlformats.org/officeDocument/2006/relationships" xmlns:p188="http://schemas.microsoft.com/office/powerpoint/2018/8/main">
  <p188:cm id="{B58ED9D4-1081-4CF6-98B6-6DA9B0C42057}" authorId="{48681BFA-DD68-24EA-D1F9-C6ED1A630A33}" created="2024-08-06T04:36:07.940">
    <pc:sldMkLst xmlns:pc="http://schemas.microsoft.com/office/powerpoint/2013/main/command">
      <pc:docMk/>
      <pc:sldMk cId="1731066564" sldId="4321"/>
    </pc:sldMkLst>
    <p188:txBody>
      <a:bodyPr/>
      <a:lstStyle/>
      <a:p>
        <a:r>
          <a:rPr lang="en-US"/>
          <a:t>Need to update for global data
</a:t>
        </a:r>
      </a:p>
    </p188:txBody>
  </p188:cm>
</p188:cmLst>
</file>

<file path=ppt/comments/modernComment_10E3_5098EB23.xml><?xml version="1.0" encoding="utf-8"?>
<p188:cmLst xmlns:a="http://schemas.openxmlformats.org/drawingml/2006/main" xmlns:r="http://schemas.openxmlformats.org/officeDocument/2006/relationships" xmlns:p188="http://schemas.microsoft.com/office/powerpoint/2018/8/main">
  <p188:cm id="{E27B8EF8-F306-48F7-8E15-BAEF43DBF513}" authorId="{48681BFA-DD68-24EA-D1F9-C6ED1A630A33}" created="2024-08-06T04:36:19.055">
    <pc:sldMkLst xmlns:pc="http://schemas.microsoft.com/office/powerpoint/2013/main/command">
      <pc:docMk/>
      <pc:sldMk cId="1352198947" sldId="4323"/>
    </pc:sldMkLst>
    <p188:txBody>
      <a:bodyPr/>
      <a:lstStyle/>
      <a:p>
        <a:r>
          <a:rPr lang="en-US"/>
          <a:t>Need to update for global data</a:t>
        </a:r>
      </a:p>
    </p188:txBody>
  </p188:cm>
</p188:cmLst>
</file>

<file path=ppt/comments/modernComment_10E4_BD8CD9B0.xml><?xml version="1.0" encoding="utf-8"?>
<p188:cmLst xmlns:a="http://schemas.openxmlformats.org/drawingml/2006/main" xmlns:r="http://schemas.openxmlformats.org/officeDocument/2006/relationships" xmlns:p188="http://schemas.microsoft.com/office/powerpoint/2018/8/main">
  <p188:cm id="{69E42966-EFF9-4254-AAC0-6079A8F519A4}" authorId="{48681BFA-DD68-24EA-D1F9-C6ED1A630A33}" created="2024-08-06T04:36:29.013">
    <pc:sldMkLst xmlns:pc="http://schemas.microsoft.com/office/powerpoint/2013/main/command">
      <pc:docMk/>
      <pc:sldMk cId="3180124592" sldId="4324"/>
    </pc:sldMkLst>
    <p188:txBody>
      <a:bodyPr/>
      <a:lstStyle/>
      <a:p>
        <a:r>
          <a:rPr lang="en-US"/>
          <a:t>Need to update for global data</a:t>
        </a:r>
      </a:p>
    </p188:txBody>
  </p188:cm>
</p188:cmLst>
</file>

<file path=ppt/comments/modernComment_10EC_6E28EFA0.xml><?xml version="1.0" encoding="utf-8"?>
<p188:cmLst xmlns:a="http://schemas.openxmlformats.org/drawingml/2006/main" xmlns:r="http://schemas.openxmlformats.org/officeDocument/2006/relationships" xmlns:p188="http://schemas.microsoft.com/office/powerpoint/2018/8/main">
  <p188:cm id="{20C1AA0D-B0DB-44CD-A1CF-5ECE743A45FB}" authorId="{48681BFA-DD68-24EA-D1F9-C6ED1A630A33}" created="2024-08-06T04:35:54.454">
    <pc:sldMkLst xmlns:pc="http://schemas.microsoft.com/office/powerpoint/2013/main/command">
      <pc:docMk/>
      <pc:sldMk cId="1848176544" sldId="4332"/>
    </pc:sldMkLst>
    <p188:txBody>
      <a:bodyPr/>
      <a:lstStyle/>
      <a:p>
        <a:r>
          <a:rPr lang="en-US"/>
          <a:t>Not sure about this - I decided to do global but we did not have any data (in previous matrix or in the current one that is being updated) as to whether retest for verification is happening in most of the Western Hemisphere and Asian programmes, so the no's could just be unknown. Maybe I could get rid of the graphic and just say, so far we know that AT LEAST 19 of 46 CDC supported HTS country programs are currently implementing retest for verification prior to ART initiation?</a:t>
        </a:r>
      </a:p>
    </p188:txBody>
  </p188:cm>
</p188:cmLst>
</file>

<file path=ppt/comments/modernComment_10F0_DE3A134C.xml><?xml version="1.0" encoding="utf-8"?>
<p188:cmLst xmlns:a="http://schemas.openxmlformats.org/drawingml/2006/main" xmlns:r="http://schemas.openxmlformats.org/officeDocument/2006/relationships" xmlns:p188="http://schemas.microsoft.com/office/powerpoint/2018/8/main">
  <p188:cm id="{37982611-0115-4281-AA61-D58031DC6492}" authorId="{48681BFA-DD68-24EA-D1F9-C6ED1A630A33}" created="2024-08-08T18:15:09.167">
    <pc:sldMkLst xmlns:pc="http://schemas.microsoft.com/office/powerpoint/2013/main/command">
      <pc:docMk/>
      <pc:sldMk cId="3728347980" sldId="4336"/>
    </pc:sldMkLst>
    <p188:txBody>
      <a:bodyPr/>
      <a:lstStyle/>
      <a:p>
        <a:r>
          <a:rPr lang="en-US"/>
          <a:t>[@Sanchez, Emanny (CDC/GHC/DGHT)] reviewed slide with Steph and she is okay with how it is currently presented. In WHO 2015 guidance the algorithm for high prevalence still included a third test and two repeats of T1 &amp; T2, which apparently is where the origin of a third tiebreaker test came from. We decided this is sufficient. I specified for the last bullet point that the steps to follow are for a 3 test algorithm.</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B7459-CAEF-443C-9B99-212E9516933E}"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C9C658A9-57E6-424A-8BED-20A5EE3523ED}">
      <dgm:prSet phldrT="[Text]"/>
      <dgm:spPr/>
      <dgm:t>
        <a:bodyPr/>
        <a:lstStyle/>
        <a:p>
          <a:r>
            <a:rPr lang="en-US" b="1" u="sng" dirty="0"/>
            <a:t>C</a:t>
          </a:r>
          <a:r>
            <a:rPr lang="en-US" dirty="0"/>
            <a:t>onsensual</a:t>
          </a:r>
        </a:p>
      </dgm:t>
    </dgm:pt>
    <dgm:pt modelId="{1741867C-31AC-4062-922B-32C2DDBFAB7E}" type="parTrans" cxnId="{924B868E-BD24-48AB-90CC-71773F6DE48D}">
      <dgm:prSet/>
      <dgm:spPr/>
      <dgm:t>
        <a:bodyPr/>
        <a:lstStyle/>
        <a:p>
          <a:endParaRPr lang="en-US"/>
        </a:p>
      </dgm:t>
    </dgm:pt>
    <dgm:pt modelId="{88B2BAD9-848D-4B58-9A61-A8101AF12985}" type="sibTrans" cxnId="{924B868E-BD24-48AB-90CC-71773F6DE48D}">
      <dgm:prSet/>
      <dgm:spPr/>
      <dgm:t>
        <a:bodyPr/>
        <a:lstStyle/>
        <a:p>
          <a:endParaRPr lang="en-US"/>
        </a:p>
      </dgm:t>
    </dgm:pt>
    <dgm:pt modelId="{8FE4B91B-E438-4AE4-8744-7BF090205709}">
      <dgm:prSet phldrT="[Text]"/>
      <dgm:spPr/>
      <dgm:t>
        <a:bodyPr/>
        <a:lstStyle/>
        <a:p>
          <a:r>
            <a:rPr lang="en-US" b="1" u="sng" dirty="0"/>
            <a:t>C</a:t>
          </a:r>
          <a:r>
            <a:rPr lang="en-US" dirty="0"/>
            <a:t>onfidential</a:t>
          </a:r>
        </a:p>
      </dgm:t>
    </dgm:pt>
    <dgm:pt modelId="{B0D1E3C2-0EF5-4613-8D07-45566690D7B3}" type="parTrans" cxnId="{273FA595-F031-4567-8709-2363813E3D46}">
      <dgm:prSet/>
      <dgm:spPr/>
      <dgm:t>
        <a:bodyPr/>
        <a:lstStyle/>
        <a:p>
          <a:endParaRPr lang="en-US"/>
        </a:p>
      </dgm:t>
    </dgm:pt>
    <dgm:pt modelId="{DC9F437E-CCE8-4BB2-B666-839AF7C2B4EE}" type="sibTrans" cxnId="{273FA595-F031-4567-8709-2363813E3D46}">
      <dgm:prSet/>
      <dgm:spPr/>
      <dgm:t>
        <a:bodyPr/>
        <a:lstStyle/>
        <a:p>
          <a:endParaRPr lang="en-US"/>
        </a:p>
      </dgm:t>
    </dgm:pt>
    <dgm:pt modelId="{06C08054-D65E-4818-98FB-BF9C887A4F4A}">
      <dgm:prSet phldrT="[Text]"/>
      <dgm:spPr/>
      <dgm:t>
        <a:bodyPr/>
        <a:lstStyle/>
        <a:p>
          <a:r>
            <a:rPr lang="en-US" b="1" u="sng" dirty="0"/>
            <a:t>C</a:t>
          </a:r>
          <a:r>
            <a:rPr lang="en-US" dirty="0"/>
            <a:t>ounseling</a:t>
          </a:r>
        </a:p>
      </dgm:t>
    </dgm:pt>
    <dgm:pt modelId="{23A00B12-BB59-4942-B003-D38602494384}" type="parTrans" cxnId="{0E70CB61-FA16-48F5-8AE9-123652D183E2}">
      <dgm:prSet/>
      <dgm:spPr/>
      <dgm:t>
        <a:bodyPr/>
        <a:lstStyle/>
        <a:p>
          <a:endParaRPr lang="en-US"/>
        </a:p>
      </dgm:t>
    </dgm:pt>
    <dgm:pt modelId="{46F1CB4F-184F-4C54-821B-691215A94BD5}" type="sibTrans" cxnId="{0E70CB61-FA16-48F5-8AE9-123652D183E2}">
      <dgm:prSet/>
      <dgm:spPr/>
      <dgm:t>
        <a:bodyPr/>
        <a:lstStyle/>
        <a:p>
          <a:endParaRPr lang="en-US"/>
        </a:p>
      </dgm:t>
    </dgm:pt>
    <dgm:pt modelId="{F0F181C3-5AC8-42C0-90EE-8829CE525C87}">
      <dgm:prSet phldrT="[Text]"/>
      <dgm:spPr/>
      <dgm:t>
        <a:bodyPr/>
        <a:lstStyle/>
        <a:p>
          <a:r>
            <a:rPr lang="en-US" b="1" u="sng" dirty="0"/>
            <a:t>C</a:t>
          </a:r>
          <a:r>
            <a:rPr lang="en-US" dirty="0"/>
            <a:t>orrect test results</a:t>
          </a:r>
        </a:p>
      </dgm:t>
    </dgm:pt>
    <dgm:pt modelId="{8F762898-6808-4222-B0D7-079D81BF9C00}" type="parTrans" cxnId="{82BAD67D-62EF-4803-8678-F741325EA9D5}">
      <dgm:prSet/>
      <dgm:spPr/>
      <dgm:t>
        <a:bodyPr/>
        <a:lstStyle/>
        <a:p>
          <a:endParaRPr lang="en-US"/>
        </a:p>
      </dgm:t>
    </dgm:pt>
    <dgm:pt modelId="{9CC04CDB-D8DE-44EC-9221-8FAC413981FB}" type="sibTrans" cxnId="{82BAD67D-62EF-4803-8678-F741325EA9D5}">
      <dgm:prSet/>
      <dgm:spPr/>
      <dgm:t>
        <a:bodyPr/>
        <a:lstStyle/>
        <a:p>
          <a:endParaRPr lang="en-US"/>
        </a:p>
      </dgm:t>
    </dgm:pt>
    <dgm:pt modelId="{D2EED432-B615-46F1-AB13-A2CF0652F70A}">
      <dgm:prSet phldrT="[Text]"/>
      <dgm:spPr/>
      <dgm:t>
        <a:bodyPr/>
        <a:lstStyle/>
        <a:p>
          <a:r>
            <a:rPr lang="en-US" b="1" u="sng" dirty="0"/>
            <a:t>C</a:t>
          </a:r>
          <a:r>
            <a:rPr lang="en-US" dirty="0"/>
            <a:t>onnection to services</a:t>
          </a:r>
        </a:p>
      </dgm:t>
    </dgm:pt>
    <dgm:pt modelId="{383E5DE8-F8A1-41FA-8C24-2A767467CE56}" type="parTrans" cxnId="{DDAEA3BE-6728-41BB-AC78-A408DF390F7D}">
      <dgm:prSet/>
      <dgm:spPr/>
      <dgm:t>
        <a:bodyPr/>
        <a:lstStyle/>
        <a:p>
          <a:endParaRPr lang="en-US"/>
        </a:p>
      </dgm:t>
    </dgm:pt>
    <dgm:pt modelId="{139FEA5D-1C26-4C81-9AB2-46EB7FA0841C}" type="sibTrans" cxnId="{DDAEA3BE-6728-41BB-AC78-A408DF390F7D}">
      <dgm:prSet/>
      <dgm:spPr/>
      <dgm:t>
        <a:bodyPr/>
        <a:lstStyle/>
        <a:p>
          <a:endParaRPr lang="en-US"/>
        </a:p>
      </dgm:t>
    </dgm:pt>
    <dgm:pt modelId="{CD4BED11-0353-48D6-974B-7EA7D159B429}" type="pres">
      <dgm:prSet presAssocID="{CCFB7459-CAEF-443C-9B99-212E9516933E}" presName="Name0" presStyleCnt="0">
        <dgm:presLayoutVars>
          <dgm:chMax val="7"/>
          <dgm:dir/>
          <dgm:resizeHandles val="exact"/>
        </dgm:presLayoutVars>
      </dgm:prSet>
      <dgm:spPr/>
    </dgm:pt>
    <dgm:pt modelId="{75114D9C-F331-4682-8EEE-47C70FCA9666}" type="pres">
      <dgm:prSet presAssocID="{CCFB7459-CAEF-443C-9B99-212E9516933E}" presName="ellipse1" presStyleLbl="vennNode1" presStyleIdx="0" presStyleCnt="5">
        <dgm:presLayoutVars>
          <dgm:bulletEnabled val="1"/>
        </dgm:presLayoutVars>
      </dgm:prSet>
      <dgm:spPr/>
    </dgm:pt>
    <dgm:pt modelId="{BDD6BEE5-9C67-4FDD-8DEE-0FD8E4EFFC6C}" type="pres">
      <dgm:prSet presAssocID="{CCFB7459-CAEF-443C-9B99-212E9516933E}" presName="ellipse2" presStyleLbl="vennNode1" presStyleIdx="1" presStyleCnt="5">
        <dgm:presLayoutVars>
          <dgm:bulletEnabled val="1"/>
        </dgm:presLayoutVars>
      </dgm:prSet>
      <dgm:spPr/>
    </dgm:pt>
    <dgm:pt modelId="{775F20FF-C2F0-45FB-B99E-F4B99BAF193C}" type="pres">
      <dgm:prSet presAssocID="{CCFB7459-CAEF-443C-9B99-212E9516933E}" presName="ellipse3" presStyleLbl="vennNode1" presStyleIdx="2" presStyleCnt="5">
        <dgm:presLayoutVars>
          <dgm:bulletEnabled val="1"/>
        </dgm:presLayoutVars>
      </dgm:prSet>
      <dgm:spPr/>
    </dgm:pt>
    <dgm:pt modelId="{4DDAFBEE-F562-4568-B518-7FC994D2F8F8}" type="pres">
      <dgm:prSet presAssocID="{CCFB7459-CAEF-443C-9B99-212E9516933E}" presName="ellipse4" presStyleLbl="vennNode1" presStyleIdx="3" presStyleCnt="5">
        <dgm:presLayoutVars>
          <dgm:bulletEnabled val="1"/>
        </dgm:presLayoutVars>
      </dgm:prSet>
      <dgm:spPr/>
    </dgm:pt>
    <dgm:pt modelId="{B1B1B112-32E2-48AD-8E1C-E2E47C768E64}" type="pres">
      <dgm:prSet presAssocID="{CCFB7459-CAEF-443C-9B99-212E9516933E}" presName="ellipse5" presStyleLbl="vennNode1" presStyleIdx="4" presStyleCnt="5">
        <dgm:presLayoutVars>
          <dgm:bulletEnabled val="1"/>
        </dgm:presLayoutVars>
      </dgm:prSet>
      <dgm:spPr/>
    </dgm:pt>
  </dgm:ptLst>
  <dgm:cxnLst>
    <dgm:cxn modelId="{C159C22D-63DE-4C25-A010-6089BA8FEE80}" type="presOf" srcId="{8FE4B91B-E438-4AE4-8744-7BF090205709}" destId="{BDD6BEE5-9C67-4FDD-8DEE-0FD8E4EFFC6C}" srcOrd="0" destOrd="0" presId="urn:microsoft.com/office/officeart/2005/8/layout/rings+Icon"/>
    <dgm:cxn modelId="{E7C6EE2E-5582-4851-8986-4821B5791157}" type="presOf" srcId="{F0F181C3-5AC8-42C0-90EE-8829CE525C87}" destId="{4DDAFBEE-F562-4568-B518-7FC994D2F8F8}" srcOrd="0" destOrd="0" presId="urn:microsoft.com/office/officeart/2005/8/layout/rings+Icon"/>
    <dgm:cxn modelId="{0E70CB61-FA16-48F5-8AE9-123652D183E2}" srcId="{CCFB7459-CAEF-443C-9B99-212E9516933E}" destId="{06C08054-D65E-4818-98FB-BF9C887A4F4A}" srcOrd="2" destOrd="0" parTransId="{23A00B12-BB59-4942-B003-D38602494384}" sibTransId="{46F1CB4F-184F-4C54-821B-691215A94BD5}"/>
    <dgm:cxn modelId="{C5238151-2C7D-41EA-AF41-098298345E8B}" type="presOf" srcId="{CCFB7459-CAEF-443C-9B99-212E9516933E}" destId="{CD4BED11-0353-48D6-974B-7EA7D159B429}" srcOrd="0" destOrd="0" presId="urn:microsoft.com/office/officeart/2005/8/layout/rings+Icon"/>
    <dgm:cxn modelId="{FB1BCF73-4BEE-4A89-B9B5-25F92554EB80}" type="presOf" srcId="{06C08054-D65E-4818-98FB-BF9C887A4F4A}" destId="{775F20FF-C2F0-45FB-B99E-F4B99BAF193C}" srcOrd="0" destOrd="0" presId="urn:microsoft.com/office/officeart/2005/8/layout/rings+Icon"/>
    <dgm:cxn modelId="{82BAD67D-62EF-4803-8678-F741325EA9D5}" srcId="{CCFB7459-CAEF-443C-9B99-212E9516933E}" destId="{F0F181C3-5AC8-42C0-90EE-8829CE525C87}" srcOrd="3" destOrd="0" parTransId="{8F762898-6808-4222-B0D7-079D81BF9C00}" sibTransId="{9CC04CDB-D8DE-44EC-9221-8FAC413981FB}"/>
    <dgm:cxn modelId="{924B868E-BD24-48AB-90CC-71773F6DE48D}" srcId="{CCFB7459-CAEF-443C-9B99-212E9516933E}" destId="{C9C658A9-57E6-424A-8BED-20A5EE3523ED}" srcOrd="0" destOrd="0" parTransId="{1741867C-31AC-4062-922B-32C2DDBFAB7E}" sibTransId="{88B2BAD9-848D-4B58-9A61-A8101AF12985}"/>
    <dgm:cxn modelId="{273FA595-F031-4567-8709-2363813E3D46}" srcId="{CCFB7459-CAEF-443C-9B99-212E9516933E}" destId="{8FE4B91B-E438-4AE4-8744-7BF090205709}" srcOrd="1" destOrd="0" parTransId="{B0D1E3C2-0EF5-4613-8D07-45566690D7B3}" sibTransId="{DC9F437E-CCE8-4BB2-B666-839AF7C2B4EE}"/>
    <dgm:cxn modelId="{352E8697-A9FA-4DA4-8A81-6B26B4F13845}" type="presOf" srcId="{C9C658A9-57E6-424A-8BED-20A5EE3523ED}" destId="{75114D9C-F331-4682-8EEE-47C70FCA9666}" srcOrd="0" destOrd="0" presId="urn:microsoft.com/office/officeart/2005/8/layout/rings+Icon"/>
    <dgm:cxn modelId="{ACC751BA-0F37-47B8-B47D-E55857FF979E}" type="presOf" srcId="{D2EED432-B615-46F1-AB13-A2CF0652F70A}" destId="{B1B1B112-32E2-48AD-8E1C-E2E47C768E64}" srcOrd="0" destOrd="0" presId="urn:microsoft.com/office/officeart/2005/8/layout/rings+Icon"/>
    <dgm:cxn modelId="{DDAEA3BE-6728-41BB-AC78-A408DF390F7D}" srcId="{CCFB7459-CAEF-443C-9B99-212E9516933E}" destId="{D2EED432-B615-46F1-AB13-A2CF0652F70A}" srcOrd="4" destOrd="0" parTransId="{383E5DE8-F8A1-41FA-8C24-2A767467CE56}" sibTransId="{139FEA5D-1C26-4C81-9AB2-46EB7FA0841C}"/>
    <dgm:cxn modelId="{39967C6A-E54B-4040-9EAE-61344AB11503}" type="presParOf" srcId="{CD4BED11-0353-48D6-974B-7EA7D159B429}" destId="{75114D9C-F331-4682-8EEE-47C70FCA9666}" srcOrd="0" destOrd="0" presId="urn:microsoft.com/office/officeart/2005/8/layout/rings+Icon"/>
    <dgm:cxn modelId="{A58D46E2-1DB2-43BA-A7E9-81C36B2B1B4A}" type="presParOf" srcId="{CD4BED11-0353-48D6-974B-7EA7D159B429}" destId="{BDD6BEE5-9C67-4FDD-8DEE-0FD8E4EFFC6C}" srcOrd="1" destOrd="0" presId="urn:microsoft.com/office/officeart/2005/8/layout/rings+Icon"/>
    <dgm:cxn modelId="{3A894FDA-AE6A-49B0-8412-0559FC71A985}" type="presParOf" srcId="{CD4BED11-0353-48D6-974B-7EA7D159B429}" destId="{775F20FF-C2F0-45FB-B99E-F4B99BAF193C}" srcOrd="2" destOrd="0" presId="urn:microsoft.com/office/officeart/2005/8/layout/rings+Icon"/>
    <dgm:cxn modelId="{5C0752CB-644D-49C8-A9EF-F798C6145BD5}" type="presParOf" srcId="{CD4BED11-0353-48D6-974B-7EA7D159B429}" destId="{4DDAFBEE-F562-4568-B518-7FC994D2F8F8}" srcOrd="3" destOrd="0" presId="urn:microsoft.com/office/officeart/2005/8/layout/rings+Icon"/>
    <dgm:cxn modelId="{23D7EC9F-34E9-41D0-8D8F-DF6B9379E2DC}" type="presParOf" srcId="{CD4BED11-0353-48D6-974B-7EA7D159B429}" destId="{B1B1B112-32E2-48AD-8E1C-E2E47C768E64}"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7C66A6-92DA-48D8-9513-18F3DEBFA8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EC5FFBA-D7A0-4B46-9223-A56236F29B94}">
      <dgm:prSet phldrT="[Text]"/>
      <dgm:spPr/>
      <dgm:t>
        <a:bodyPr/>
        <a:lstStyle/>
        <a:p>
          <a:r>
            <a:rPr lang="en-US"/>
            <a:t>Strategy not based on WHO recommendation</a:t>
          </a:r>
        </a:p>
      </dgm:t>
    </dgm:pt>
    <dgm:pt modelId="{2FE90556-F298-40A4-BD90-7EED5F29CC71}" type="parTrans" cxnId="{2421F408-B83F-444F-9C03-BE8F102B2CC0}">
      <dgm:prSet/>
      <dgm:spPr/>
      <dgm:t>
        <a:bodyPr/>
        <a:lstStyle/>
        <a:p>
          <a:endParaRPr lang="en-US"/>
        </a:p>
      </dgm:t>
    </dgm:pt>
    <dgm:pt modelId="{F2DF3C51-C2E4-4712-AA5E-6A8D5FA4B83D}" type="sibTrans" cxnId="{2421F408-B83F-444F-9C03-BE8F102B2CC0}">
      <dgm:prSet/>
      <dgm:spPr/>
      <dgm:t>
        <a:bodyPr/>
        <a:lstStyle/>
        <a:p>
          <a:endParaRPr lang="en-US"/>
        </a:p>
      </dgm:t>
    </dgm:pt>
    <dgm:pt modelId="{2E18F9ED-B3B1-4C3C-B73B-3F97640E7ACA}">
      <dgm:prSet phldrT="[Text]"/>
      <dgm:spPr/>
      <dgm:t>
        <a:bodyPr/>
        <a:lstStyle/>
        <a:p>
          <a:r>
            <a:rPr lang="en-US"/>
            <a:t>Logistical challenges</a:t>
          </a:r>
        </a:p>
      </dgm:t>
    </dgm:pt>
    <dgm:pt modelId="{DF718033-B24C-4E8A-9DDD-19A690246705}" type="parTrans" cxnId="{CD8FE578-6537-4213-BEB2-1FBDE4F9112C}">
      <dgm:prSet/>
      <dgm:spPr/>
      <dgm:t>
        <a:bodyPr/>
        <a:lstStyle/>
        <a:p>
          <a:endParaRPr lang="en-US"/>
        </a:p>
      </dgm:t>
    </dgm:pt>
    <dgm:pt modelId="{12333C0D-65E2-44F5-991A-B629F64ADD8A}" type="sibTrans" cxnId="{CD8FE578-6537-4213-BEB2-1FBDE4F9112C}">
      <dgm:prSet/>
      <dgm:spPr/>
      <dgm:t>
        <a:bodyPr/>
        <a:lstStyle/>
        <a:p>
          <a:endParaRPr lang="en-US"/>
        </a:p>
      </dgm:t>
    </dgm:pt>
    <dgm:pt modelId="{ABA5F1CF-D19E-42EA-9D26-079211010B7F}">
      <dgm:prSet phldrT="[Text]"/>
      <dgm:spPr/>
      <dgm:t>
        <a:bodyPr/>
        <a:lstStyle/>
        <a:p>
          <a:r>
            <a:rPr lang="en-US"/>
            <a:t>Stock outs and/or shelf life of one or more RTKs</a:t>
          </a:r>
        </a:p>
      </dgm:t>
    </dgm:pt>
    <dgm:pt modelId="{DAB86E05-A4B5-4A79-8435-679E3BBE4778}" type="parTrans" cxnId="{BDF328A3-50EE-408A-ADD8-F20300E37462}">
      <dgm:prSet/>
      <dgm:spPr/>
      <dgm:t>
        <a:bodyPr/>
        <a:lstStyle/>
        <a:p>
          <a:endParaRPr lang="en-US"/>
        </a:p>
      </dgm:t>
    </dgm:pt>
    <dgm:pt modelId="{9B47FE67-C42D-4692-B77D-5132DCC3CCE1}" type="sibTrans" cxnId="{BDF328A3-50EE-408A-ADD8-F20300E37462}">
      <dgm:prSet/>
      <dgm:spPr/>
      <dgm:t>
        <a:bodyPr/>
        <a:lstStyle/>
        <a:p>
          <a:endParaRPr lang="en-US"/>
        </a:p>
      </dgm:t>
    </dgm:pt>
    <dgm:pt modelId="{51249F06-C71F-4E3E-ACEE-F46914386532}">
      <dgm:prSet phldrT="[Text]"/>
      <dgm:spPr/>
      <dgm:t>
        <a:bodyPr/>
        <a:lstStyle/>
        <a:p>
          <a:r>
            <a:rPr lang="en-US"/>
            <a:t>Decreased kit quality through storage or expiry </a:t>
          </a:r>
        </a:p>
      </dgm:t>
    </dgm:pt>
    <dgm:pt modelId="{B4C4D8E3-A2B0-440E-AB5C-A5C13B0D4750}" type="parTrans" cxnId="{87C55848-7B72-4695-BCAF-534CD6DC4295}">
      <dgm:prSet/>
      <dgm:spPr/>
      <dgm:t>
        <a:bodyPr/>
        <a:lstStyle/>
        <a:p>
          <a:endParaRPr lang="en-US"/>
        </a:p>
      </dgm:t>
    </dgm:pt>
    <dgm:pt modelId="{98427D21-C91F-435D-8F61-93147EEAE67C}" type="sibTrans" cxnId="{87C55848-7B72-4695-BCAF-534CD6DC4295}">
      <dgm:prSet/>
      <dgm:spPr/>
      <dgm:t>
        <a:bodyPr/>
        <a:lstStyle/>
        <a:p>
          <a:endParaRPr lang="en-US"/>
        </a:p>
      </dgm:t>
    </dgm:pt>
    <dgm:pt modelId="{08655FE6-4A4A-4495-A994-6377DE68BC06}">
      <dgm:prSet phldrT="[Text]"/>
      <dgm:spPr/>
      <dgm:t>
        <a:bodyPr/>
        <a:lstStyle/>
        <a:p>
          <a:r>
            <a:rPr lang="en-US"/>
            <a:t>Training &amp; supportive supervision gaps</a:t>
          </a:r>
        </a:p>
      </dgm:t>
    </dgm:pt>
    <dgm:pt modelId="{898E594E-819C-4F2C-9A12-F0EBB07CBEDF}" type="parTrans" cxnId="{7AFB1889-5FA9-4E52-B313-FF2DDD4F541C}">
      <dgm:prSet/>
      <dgm:spPr/>
      <dgm:t>
        <a:bodyPr/>
        <a:lstStyle/>
        <a:p>
          <a:endParaRPr lang="en-US"/>
        </a:p>
      </dgm:t>
    </dgm:pt>
    <dgm:pt modelId="{59539A3D-F844-4D00-9642-CFD287EA6564}" type="sibTrans" cxnId="{7AFB1889-5FA9-4E52-B313-FF2DDD4F541C}">
      <dgm:prSet/>
      <dgm:spPr/>
      <dgm:t>
        <a:bodyPr/>
        <a:lstStyle/>
        <a:p>
          <a:endParaRPr lang="en-US"/>
        </a:p>
      </dgm:t>
    </dgm:pt>
    <dgm:pt modelId="{0DCF85CB-B40E-4730-B020-865BAE6916D8}">
      <dgm:prSet phldrT="[Text]"/>
      <dgm:spPr/>
      <dgm:t>
        <a:bodyPr/>
        <a:lstStyle/>
        <a:p>
          <a:r>
            <a:rPr lang="en-US"/>
            <a:t>Lack of comprehensive QA procedures</a:t>
          </a:r>
        </a:p>
      </dgm:t>
    </dgm:pt>
    <dgm:pt modelId="{EEE6674B-C637-475B-A297-56425F34D37C}" type="sibTrans" cxnId="{6E13FEC3-267B-4B1D-AB50-FF6AE3E05661}">
      <dgm:prSet/>
      <dgm:spPr/>
      <dgm:t>
        <a:bodyPr/>
        <a:lstStyle/>
        <a:p>
          <a:endParaRPr lang="en-US"/>
        </a:p>
      </dgm:t>
    </dgm:pt>
    <dgm:pt modelId="{73BE265C-B58C-47ED-80BF-78AB2DFCB003}" type="parTrans" cxnId="{6E13FEC3-267B-4B1D-AB50-FF6AE3E05661}">
      <dgm:prSet/>
      <dgm:spPr/>
      <dgm:t>
        <a:bodyPr/>
        <a:lstStyle/>
        <a:p>
          <a:endParaRPr lang="en-US"/>
        </a:p>
      </dgm:t>
    </dgm:pt>
    <dgm:pt modelId="{60B974B9-5C89-4D3E-845B-EE9B6544BB02}">
      <dgm:prSet phldrT="[Text]"/>
      <dgm:spPr/>
      <dgm:t>
        <a:bodyPr/>
        <a:lstStyle/>
        <a:p>
          <a:r>
            <a:rPr lang="en-US"/>
            <a:t>Patient volume/facility constraints</a:t>
          </a:r>
        </a:p>
      </dgm:t>
    </dgm:pt>
    <dgm:pt modelId="{319386A4-799F-4671-93E8-26DF1127EBA9}" type="parTrans" cxnId="{523C33BE-ABA1-486F-96BC-7FB926F9B656}">
      <dgm:prSet/>
      <dgm:spPr/>
      <dgm:t>
        <a:bodyPr/>
        <a:lstStyle/>
        <a:p>
          <a:endParaRPr lang="en-US"/>
        </a:p>
      </dgm:t>
    </dgm:pt>
    <dgm:pt modelId="{33200A93-5D62-4C65-996A-10A094ECB220}" type="sibTrans" cxnId="{523C33BE-ABA1-486F-96BC-7FB926F9B656}">
      <dgm:prSet/>
      <dgm:spPr/>
      <dgm:t>
        <a:bodyPr/>
        <a:lstStyle/>
        <a:p>
          <a:endParaRPr lang="en-US"/>
        </a:p>
      </dgm:t>
    </dgm:pt>
    <dgm:pt modelId="{83F70642-1F92-4EE5-8259-E28E548BBF79}">
      <dgm:prSet phldrT="[Text]"/>
      <dgm:spPr/>
      <dgm:t>
        <a:bodyPr/>
        <a:lstStyle/>
        <a:p>
          <a:r>
            <a:rPr lang="en-US"/>
            <a:t>No SOP available for tester reference</a:t>
          </a:r>
        </a:p>
      </dgm:t>
    </dgm:pt>
    <dgm:pt modelId="{1ED6D129-D84E-4608-9015-6BE6F09FAE63}" type="parTrans" cxnId="{F67CC1EF-FE3E-446C-B296-6B0C561E8917}">
      <dgm:prSet/>
      <dgm:spPr/>
      <dgm:t>
        <a:bodyPr/>
        <a:lstStyle/>
        <a:p>
          <a:endParaRPr lang="en-US"/>
        </a:p>
      </dgm:t>
    </dgm:pt>
    <dgm:pt modelId="{9ADE5EED-CAE1-404D-919A-5B7A521C91AC}" type="sibTrans" cxnId="{F67CC1EF-FE3E-446C-B296-6B0C561E8917}">
      <dgm:prSet/>
      <dgm:spPr/>
      <dgm:t>
        <a:bodyPr/>
        <a:lstStyle/>
        <a:p>
          <a:endParaRPr lang="en-US"/>
        </a:p>
      </dgm:t>
    </dgm:pt>
    <dgm:pt modelId="{D6F82ED1-08AC-4194-A8F3-AA20A6BB738D}">
      <dgm:prSet phldrT="[Text]"/>
      <dgm:spPr/>
      <dgm:t>
        <a:bodyPr/>
        <a:lstStyle/>
        <a:p>
          <a:r>
            <a:rPr lang="en-US"/>
            <a:t>No alternative algorithm identified</a:t>
          </a:r>
        </a:p>
      </dgm:t>
    </dgm:pt>
    <dgm:pt modelId="{4BF289FA-E693-463D-8C98-14246225CD00}" type="parTrans" cxnId="{16633CA1-981A-4F9D-A157-E8500DF21ABB}">
      <dgm:prSet/>
      <dgm:spPr/>
      <dgm:t>
        <a:bodyPr/>
        <a:lstStyle/>
        <a:p>
          <a:endParaRPr lang="en-US"/>
        </a:p>
      </dgm:t>
    </dgm:pt>
    <dgm:pt modelId="{E1F5DA87-CDA8-4A25-AB84-8AE79F25AF66}" type="sibTrans" cxnId="{16633CA1-981A-4F9D-A157-E8500DF21ABB}">
      <dgm:prSet/>
      <dgm:spPr/>
      <dgm:t>
        <a:bodyPr/>
        <a:lstStyle/>
        <a:p>
          <a:endParaRPr lang="en-US"/>
        </a:p>
      </dgm:t>
    </dgm:pt>
    <dgm:pt modelId="{07A88B9C-0F39-41CD-83DC-46B1530839D4}">
      <dgm:prSet phldrT="[Text]"/>
      <dgm:spPr/>
      <dgm:t>
        <a:bodyPr/>
        <a:lstStyle/>
        <a:p>
          <a:r>
            <a:rPr lang="en-US"/>
            <a:t>Misinterpretation of faint line results</a:t>
          </a:r>
        </a:p>
      </dgm:t>
    </dgm:pt>
    <dgm:pt modelId="{060A1229-59EA-4DBE-8ECD-5F9731AD2DC4}" type="parTrans" cxnId="{571FB1FC-D07A-4A55-BC0D-78E80EE8F89A}">
      <dgm:prSet/>
      <dgm:spPr/>
      <dgm:t>
        <a:bodyPr/>
        <a:lstStyle/>
        <a:p>
          <a:endParaRPr lang="en-US"/>
        </a:p>
      </dgm:t>
    </dgm:pt>
    <dgm:pt modelId="{FBC576D1-CAE5-458C-94BF-003C899D2196}" type="sibTrans" cxnId="{571FB1FC-D07A-4A55-BC0D-78E80EE8F89A}">
      <dgm:prSet/>
      <dgm:spPr/>
      <dgm:t>
        <a:bodyPr/>
        <a:lstStyle/>
        <a:p>
          <a:endParaRPr lang="en-US"/>
        </a:p>
      </dgm:t>
    </dgm:pt>
    <dgm:pt modelId="{9C36CD6F-00EC-47C7-8D25-E4A673704F6C}">
      <dgm:prSet phldrT="[Text]"/>
      <dgm:spPr/>
      <dgm:t>
        <a:bodyPr/>
        <a:lstStyle/>
        <a:p>
          <a:r>
            <a:rPr lang="en-US" err="1"/>
            <a:t>Retesters</a:t>
          </a:r>
          <a:r>
            <a:rPr lang="en-US"/>
            <a:t> on ART</a:t>
          </a:r>
        </a:p>
      </dgm:t>
    </dgm:pt>
    <dgm:pt modelId="{C26834CB-27D1-4886-895E-5D9137A5A5D1}" type="parTrans" cxnId="{E33395B6-60D6-4C87-8E87-9F2F394B2524}">
      <dgm:prSet/>
      <dgm:spPr/>
      <dgm:t>
        <a:bodyPr/>
        <a:lstStyle/>
        <a:p>
          <a:endParaRPr lang="en-US"/>
        </a:p>
      </dgm:t>
    </dgm:pt>
    <dgm:pt modelId="{F51D2C05-EAE2-4057-AD47-4AC5C2F9727E}" type="sibTrans" cxnId="{E33395B6-60D6-4C87-8E87-9F2F394B2524}">
      <dgm:prSet/>
      <dgm:spPr/>
      <dgm:t>
        <a:bodyPr/>
        <a:lstStyle/>
        <a:p>
          <a:endParaRPr lang="en-US"/>
        </a:p>
      </dgm:t>
    </dgm:pt>
    <dgm:pt modelId="{C29D883B-F18B-4695-A139-A909AC97B930}" type="pres">
      <dgm:prSet presAssocID="{697C66A6-92DA-48D8-9513-18F3DEBFA8EC}" presName="diagram" presStyleCnt="0">
        <dgm:presLayoutVars>
          <dgm:dir/>
          <dgm:resizeHandles val="exact"/>
        </dgm:presLayoutVars>
      </dgm:prSet>
      <dgm:spPr/>
    </dgm:pt>
    <dgm:pt modelId="{600181EC-663E-4969-AADB-29065173B158}" type="pres">
      <dgm:prSet presAssocID="{8EC5FFBA-D7A0-4B46-9223-A56236F29B94}" presName="node" presStyleLbl="node1" presStyleIdx="0" presStyleCnt="11">
        <dgm:presLayoutVars>
          <dgm:bulletEnabled val="1"/>
        </dgm:presLayoutVars>
      </dgm:prSet>
      <dgm:spPr/>
    </dgm:pt>
    <dgm:pt modelId="{9C262EF3-1FCB-4073-85C8-6089FC61CBF2}" type="pres">
      <dgm:prSet presAssocID="{F2DF3C51-C2E4-4712-AA5E-6A8D5FA4B83D}" presName="sibTrans" presStyleCnt="0"/>
      <dgm:spPr/>
    </dgm:pt>
    <dgm:pt modelId="{E523361D-D1C5-4F64-8FFD-73039FC22E67}" type="pres">
      <dgm:prSet presAssocID="{2E18F9ED-B3B1-4C3C-B73B-3F97640E7ACA}" presName="node" presStyleLbl="node1" presStyleIdx="1" presStyleCnt="11">
        <dgm:presLayoutVars>
          <dgm:bulletEnabled val="1"/>
        </dgm:presLayoutVars>
      </dgm:prSet>
      <dgm:spPr/>
    </dgm:pt>
    <dgm:pt modelId="{401D16F5-DB70-4DEA-A78A-AE1D45F10B57}" type="pres">
      <dgm:prSet presAssocID="{12333C0D-65E2-44F5-991A-B629F64ADD8A}" presName="sibTrans" presStyleCnt="0"/>
      <dgm:spPr/>
    </dgm:pt>
    <dgm:pt modelId="{B4D5674B-8EFE-48AA-AB11-42095108F5E1}" type="pres">
      <dgm:prSet presAssocID="{ABA5F1CF-D19E-42EA-9D26-079211010B7F}" presName="node" presStyleLbl="node1" presStyleIdx="2" presStyleCnt="11">
        <dgm:presLayoutVars>
          <dgm:bulletEnabled val="1"/>
        </dgm:presLayoutVars>
      </dgm:prSet>
      <dgm:spPr/>
    </dgm:pt>
    <dgm:pt modelId="{6BD5DB5C-8E2B-48BD-9F65-3B5E3753C44F}" type="pres">
      <dgm:prSet presAssocID="{9B47FE67-C42D-4692-B77D-5132DCC3CCE1}" presName="sibTrans" presStyleCnt="0"/>
      <dgm:spPr/>
    </dgm:pt>
    <dgm:pt modelId="{CBF8107E-3087-48F4-9B2E-8155C65D6EC6}" type="pres">
      <dgm:prSet presAssocID="{51249F06-C71F-4E3E-ACEE-F46914386532}" presName="node" presStyleLbl="node1" presStyleIdx="3" presStyleCnt="11">
        <dgm:presLayoutVars>
          <dgm:bulletEnabled val="1"/>
        </dgm:presLayoutVars>
      </dgm:prSet>
      <dgm:spPr/>
    </dgm:pt>
    <dgm:pt modelId="{2972DCD8-AFC4-4681-97A0-231B0D54B7A2}" type="pres">
      <dgm:prSet presAssocID="{98427D21-C91F-435D-8F61-93147EEAE67C}" presName="sibTrans" presStyleCnt="0"/>
      <dgm:spPr/>
    </dgm:pt>
    <dgm:pt modelId="{61DEE57B-9DA7-46CE-BAF8-58750836BAFF}" type="pres">
      <dgm:prSet presAssocID="{08655FE6-4A4A-4495-A994-6377DE68BC06}" presName="node" presStyleLbl="node1" presStyleIdx="4" presStyleCnt="11">
        <dgm:presLayoutVars>
          <dgm:bulletEnabled val="1"/>
        </dgm:presLayoutVars>
      </dgm:prSet>
      <dgm:spPr/>
    </dgm:pt>
    <dgm:pt modelId="{F5408D6E-1D66-4BEA-ABA6-99A0B5BDBF0B}" type="pres">
      <dgm:prSet presAssocID="{59539A3D-F844-4D00-9642-CFD287EA6564}" presName="sibTrans" presStyleCnt="0"/>
      <dgm:spPr/>
    </dgm:pt>
    <dgm:pt modelId="{3ACB571A-7A0B-41DD-8FE1-934B564E9FD4}" type="pres">
      <dgm:prSet presAssocID="{60B974B9-5C89-4D3E-845B-EE9B6544BB02}" presName="node" presStyleLbl="node1" presStyleIdx="5" presStyleCnt="11">
        <dgm:presLayoutVars>
          <dgm:bulletEnabled val="1"/>
        </dgm:presLayoutVars>
      </dgm:prSet>
      <dgm:spPr/>
    </dgm:pt>
    <dgm:pt modelId="{2EC97AD6-99BC-48FC-936C-5EE820B69910}" type="pres">
      <dgm:prSet presAssocID="{33200A93-5D62-4C65-996A-10A094ECB220}" presName="sibTrans" presStyleCnt="0"/>
      <dgm:spPr/>
    </dgm:pt>
    <dgm:pt modelId="{D00E0331-AABC-44D5-9F8D-58C7E31914BA}" type="pres">
      <dgm:prSet presAssocID="{83F70642-1F92-4EE5-8259-E28E548BBF79}" presName="node" presStyleLbl="node1" presStyleIdx="6" presStyleCnt="11">
        <dgm:presLayoutVars>
          <dgm:bulletEnabled val="1"/>
        </dgm:presLayoutVars>
      </dgm:prSet>
      <dgm:spPr/>
    </dgm:pt>
    <dgm:pt modelId="{54CA6DE7-917C-41E9-9B0C-A7934D52260E}" type="pres">
      <dgm:prSet presAssocID="{9ADE5EED-CAE1-404D-919A-5B7A521C91AC}" presName="sibTrans" presStyleCnt="0"/>
      <dgm:spPr/>
    </dgm:pt>
    <dgm:pt modelId="{0A6715DE-F0BD-47F6-A8CF-493EF89469A0}" type="pres">
      <dgm:prSet presAssocID="{0DCF85CB-B40E-4730-B020-865BAE6916D8}" presName="node" presStyleLbl="node1" presStyleIdx="7" presStyleCnt="11">
        <dgm:presLayoutVars>
          <dgm:bulletEnabled val="1"/>
        </dgm:presLayoutVars>
      </dgm:prSet>
      <dgm:spPr/>
    </dgm:pt>
    <dgm:pt modelId="{988B2471-6ED2-4A38-B420-40BEF008A62E}" type="pres">
      <dgm:prSet presAssocID="{EEE6674B-C637-475B-A297-56425F34D37C}" presName="sibTrans" presStyleCnt="0"/>
      <dgm:spPr/>
    </dgm:pt>
    <dgm:pt modelId="{3BF46EB5-CF81-495A-A51D-925B68A7AB23}" type="pres">
      <dgm:prSet presAssocID="{D6F82ED1-08AC-4194-A8F3-AA20A6BB738D}" presName="node" presStyleLbl="node1" presStyleIdx="8" presStyleCnt="11">
        <dgm:presLayoutVars>
          <dgm:bulletEnabled val="1"/>
        </dgm:presLayoutVars>
      </dgm:prSet>
      <dgm:spPr/>
    </dgm:pt>
    <dgm:pt modelId="{07F979F9-7B2F-473D-A0F2-F640927C1F63}" type="pres">
      <dgm:prSet presAssocID="{E1F5DA87-CDA8-4A25-AB84-8AE79F25AF66}" presName="sibTrans" presStyleCnt="0"/>
      <dgm:spPr/>
    </dgm:pt>
    <dgm:pt modelId="{A2E51A64-8796-4124-8F29-6A89D3F2315B}" type="pres">
      <dgm:prSet presAssocID="{07A88B9C-0F39-41CD-83DC-46B1530839D4}" presName="node" presStyleLbl="node1" presStyleIdx="9" presStyleCnt="11">
        <dgm:presLayoutVars>
          <dgm:bulletEnabled val="1"/>
        </dgm:presLayoutVars>
      </dgm:prSet>
      <dgm:spPr/>
    </dgm:pt>
    <dgm:pt modelId="{AF96CEB5-5027-4B2E-975A-C3D66DEB7EBD}" type="pres">
      <dgm:prSet presAssocID="{FBC576D1-CAE5-458C-94BF-003C899D2196}" presName="sibTrans" presStyleCnt="0"/>
      <dgm:spPr/>
    </dgm:pt>
    <dgm:pt modelId="{C54D8394-91C3-401F-A3C8-E44ABD8584DA}" type="pres">
      <dgm:prSet presAssocID="{9C36CD6F-00EC-47C7-8D25-E4A673704F6C}" presName="node" presStyleLbl="node1" presStyleIdx="10" presStyleCnt="11">
        <dgm:presLayoutVars>
          <dgm:bulletEnabled val="1"/>
        </dgm:presLayoutVars>
      </dgm:prSet>
      <dgm:spPr/>
    </dgm:pt>
  </dgm:ptLst>
  <dgm:cxnLst>
    <dgm:cxn modelId="{2421F408-B83F-444F-9C03-BE8F102B2CC0}" srcId="{697C66A6-92DA-48D8-9513-18F3DEBFA8EC}" destId="{8EC5FFBA-D7A0-4B46-9223-A56236F29B94}" srcOrd="0" destOrd="0" parTransId="{2FE90556-F298-40A4-BD90-7EED5F29CC71}" sibTransId="{F2DF3C51-C2E4-4712-AA5E-6A8D5FA4B83D}"/>
    <dgm:cxn modelId="{DEABF710-A712-4AB2-BF9E-EBC7AB10D3FE}" type="presOf" srcId="{9C36CD6F-00EC-47C7-8D25-E4A673704F6C}" destId="{C54D8394-91C3-401F-A3C8-E44ABD8584DA}" srcOrd="0" destOrd="0" presId="urn:microsoft.com/office/officeart/2005/8/layout/default"/>
    <dgm:cxn modelId="{0C728025-2984-4054-97DF-4FAB7BECDA8E}" type="presOf" srcId="{2E18F9ED-B3B1-4C3C-B73B-3F97640E7ACA}" destId="{E523361D-D1C5-4F64-8FFD-73039FC22E67}" srcOrd="0" destOrd="0" presId="urn:microsoft.com/office/officeart/2005/8/layout/default"/>
    <dgm:cxn modelId="{F9B62438-7E59-4B3D-A72B-299728D64783}" type="presOf" srcId="{697C66A6-92DA-48D8-9513-18F3DEBFA8EC}" destId="{C29D883B-F18B-4695-A139-A909AC97B930}" srcOrd="0" destOrd="0" presId="urn:microsoft.com/office/officeart/2005/8/layout/default"/>
    <dgm:cxn modelId="{437B6F41-111A-4F24-8F60-85C2CAC7A431}" type="presOf" srcId="{83F70642-1F92-4EE5-8259-E28E548BBF79}" destId="{D00E0331-AABC-44D5-9F8D-58C7E31914BA}" srcOrd="0" destOrd="0" presId="urn:microsoft.com/office/officeart/2005/8/layout/default"/>
    <dgm:cxn modelId="{BD97A765-4AE6-4B36-9832-A153F31486F0}" type="presOf" srcId="{07A88B9C-0F39-41CD-83DC-46B1530839D4}" destId="{A2E51A64-8796-4124-8F29-6A89D3F2315B}" srcOrd="0" destOrd="0" presId="urn:microsoft.com/office/officeart/2005/8/layout/default"/>
    <dgm:cxn modelId="{87C55848-7B72-4695-BCAF-534CD6DC4295}" srcId="{697C66A6-92DA-48D8-9513-18F3DEBFA8EC}" destId="{51249F06-C71F-4E3E-ACEE-F46914386532}" srcOrd="3" destOrd="0" parTransId="{B4C4D8E3-A2B0-440E-AB5C-A5C13B0D4750}" sibTransId="{98427D21-C91F-435D-8F61-93147EEAE67C}"/>
    <dgm:cxn modelId="{CD8FE578-6537-4213-BEB2-1FBDE4F9112C}" srcId="{697C66A6-92DA-48D8-9513-18F3DEBFA8EC}" destId="{2E18F9ED-B3B1-4C3C-B73B-3F97640E7ACA}" srcOrd="1" destOrd="0" parTransId="{DF718033-B24C-4E8A-9DDD-19A690246705}" sibTransId="{12333C0D-65E2-44F5-991A-B629F64ADD8A}"/>
    <dgm:cxn modelId="{A46FA788-8579-4B8A-B8A0-06B800F835CC}" type="presOf" srcId="{D6F82ED1-08AC-4194-A8F3-AA20A6BB738D}" destId="{3BF46EB5-CF81-495A-A51D-925B68A7AB23}" srcOrd="0" destOrd="0" presId="urn:microsoft.com/office/officeart/2005/8/layout/default"/>
    <dgm:cxn modelId="{7AFB1889-5FA9-4E52-B313-FF2DDD4F541C}" srcId="{697C66A6-92DA-48D8-9513-18F3DEBFA8EC}" destId="{08655FE6-4A4A-4495-A994-6377DE68BC06}" srcOrd="4" destOrd="0" parTransId="{898E594E-819C-4F2C-9A12-F0EBB07CBEDF}" sibTransId="{59539A3D-F844-4D00-9642-CFD287EA6564}"/>
    <dgm:cxn modelId="{A0250C96-4D96-4550-87DB-F55592DE64EC}" type="presOf" srcId="{0DCF85CB-B40E-4730-B020-865BAE6916D8}" destId="{0A6715DE-F0BD-47F6-A8CF-493EF89469A0}" srcOrd="0" destOrd="0" presId="urn:microsoft.com/office/officeart/2005/8/layout/default"/>
    <dgm:cxn modelId="{16633CA1-981A-4F9D-A157-E8500DF21ABB}" srcId="{697C66A6-92DA-48D8-9513-18F3DEBFA8EC}" destId="{D6F82ED1-08AC-4194-A8F3-AA20A6BB738D}" srcOrd="8" destOrd="0" parTransId="{4BF289FA-E693-463D-8C98-14246225CD00}" sibTransId="{E1F5DA87-CDA8-4A25-AB84-8AE79F25AF66}"/>
    <dgm:cxn modelId="{BDF328A3-50EE-408A-ADD8-F20300E37462}" srcId="{697C66A6-92DA-48D8-9513-18F3DEBFA8EC}" destId="{ABA5F1CF-D19E-42EA-9D26-079211010B7F}" srcOrd="2" destOrd="0" parTransId="{DAB86E05-A4B5-4A79-8435-679E3BBE4778}" sibTransId="{9B47FE67-C42D-4692-B77D-5132DCC3CCE1}"/>
    <dgm:cxn modelId="{0B3EA6A3-67BD-485D-83C2-1397DB669D87}" type="presOf" srcId="{8EC5FFBA-D7A0-4B46-9223-A56236F29B94}" destId="{600181EC-663E-4969-AADB-29065173B158}" srcOrd="0" destOrd="0" presId="urn:microsoft.com/office/officeart/2005/8/layout/default"/>
    <dgm:cxn modelId="{E33395B6-60D6-4C87-8E87-9F2F394B2524}" srcId="{697C66A6-92DA-48D8-9513-18F3DEBFA8EC}" destId="{9C36CD6F-00EC-47C7-8D25-E4A673704F6C}" srcOrd="10" destOrd="0" parTransId="{C26834CB-27D1-4886-895E-5D9137A5A5D1}" sibTransId="{F51D2C05-EAE2-4057-AD47-4AC5C2F9727E}"/>
    <dgm:cxn modelId="{2933EEBA-DB43-427C-AAB2-234563DBC505}" type="presOf" srcId="{08655FE6-4A4A-4495-A994-6377DE68BC06}" destId="{61DEE57B-9DA7-46CE-BAF8-58750836BAFF}" srcOrd="0" destOrd="0" presId="urn:microsoft.com/office/officeart/2005/8/layout/default"/>
    <dgm:cxn modelId="{523C33BE-ABA1-486F-96BC-7FB926F9B656}" srcId="{697C66A6-92DA-48D8-9513-18F3DEBFA8EC}" destId="{60B974B9-5C89-4D3E-845B-EE9B6544BB02}" srcOrd="5" destOrd="0" parTransId="{319386A4-799F-4671-93E8-26DF1127EBA9}" sibTransId="{33200A93-5D62-4C65-996A-10A094ECB220}"/>
    <dgm:cxn modelId="{6E13FEC3-267B-4B1D-AB50-FF6AE3E05661}" srcId="{697C66A6-92DA-48D8-9513-18F3DEBFA8EC}" destId="{0DCF85CB-B40E-4730-B020-865BAE6916D8}" srcOrd="7" destOrd="0" parTransId="{73BE265C-B58C-47ED-80BF-78AB2DFCB003}" sibTransId="{EEE6674B-C637-475B-A297-56425F34D37C}"/>
    <dgm:cxn modelId="{A2C238C7-5F07-4902-A374-06264FFADF4D}" type="presOf" srcId="{ABA5F1CF-D19E-42EA-9D26-079211010B7F}" destId="{B4D5674B-8EFE-48AA-AB11-42095108F5E1}" srcOrd="0" destOrd="0" presId="urn:microsoft.com/office/officeart/2005/8/layout/default"/>
    <dgm:cxn modelId="{4905C7E5-4B56-4CCE-BEDA-9F02759A23F0}" type="presOf" srcId="{51249F06-C71F-4E3E-ACEE-F46914386532}" destId="{CBF8107E-3087-48F4-9B2E-8155C65D6EC6}" srcOrd="0" destOrd="0" presId="urn:microsoft.com/office/officeart/2005/8/layout/default"/>
    <dgm:cxn modelId="{F67CC1EF-FE3E-446C-B296-6B0C561E8917}" srcId="{697C66A6-92DA-48D8-9513-18F3DEBFA8EC}" destId="{83F70642-1F92-4EE5-8259-E28E548BBF79}" srcOrd="6" destOrd="0" parTransId="{1ED6D129-D84E-4608-9015-6BE6F09FAE63}" sibTransId="{9ADE5EED-CAE1-404D-919A-5B7A521C91AC}"/>
    <dgm:cxn modelId="{0707CFF6-7BAA-4190-A9B5-FC36A859A7F9}" type="presOf" srcId="{60B974B9-5C89-4D3E-845B-EE9B6544BB02}" destId="{3ACB571A-7A0B-41DD-8FE1-934B564E9FD4}" srcOrd="0" destOrd="0" presId="urn:microsoft.com/office/officeart/2005/8/layout/default"/>
    <dgm:cxn modelId="{571FB1FC-D07A-4A55-BC0D-78E80EE8F89A}" srcId="{697C66A6-92DA-48D8-9513-18F3DEBFA8EC}" destId="{07A88B9C-0F39-41CD-83DC-46B1530839D4}" srcOrd="9" destOrd="0" parTransId="{060A1229-59EA-4DBE-8ECD-5F9731AD2DC4}" sibTransId="{FBC576D1-CAE5-458C-94BF-003C899D2196}"/>
    <dgm:cxn modelId="{69B33248-AEFF-4D35-A65C-339734D54A71}" type="presParOf" srcId="{C29D883B-F18B-4695-A139-A909AC97B930}" destId="{600181EC-663E-4969-AADB-29065173B158}" srcOrd="0" destOrd="0" presId="urn:microsoft.com/office/officeart/2005/8/layout/default"/>
    <dgm:cxn modelId="{55F83895-897B-462F-9F54-BBDDB0BC7DFA}" type="presParOf" srcId="{C29D883B-F18B-4695-A139-A909AC97B930}" destId="{9C262EF3-1FCB-4073-85C8-6089FC61CBF2}" srcOrd="1" destOrd="0" presId="urn:microsoft.com/office/officeart/2005/8/layout/default"/>
    <dgm:cxn modelId="{DB47EEA5-207A-4682-99D7-8E8FEC1513FE}" type="presParOf" srcId="{C29D883B-F18B-4695-A139-A909AC97B930}" destId="{E523361D-D1C5-4F64-8FFD-73039FC22E67}" srcOrd="2" destOrd="0" presId="urn:microsoft.com/office/officeart/2005/8/layout/default"/>
    <dgm:cxn modelId="{0D5259B4-215F-4B48-A9B9-5F9F0082D824}" type="presParOf" srcId="{C29D883B-F18B-4695-A139-A909AC97B930}" destId="{401D16F5-DB70-4DEA-A78A-AE1D45F10B57}" srcOrd="3" destOrd="0" presId="urn:microsoft.com/office/officeart/2005/8/layout/default"/>
    <dgm:cxn modelId="{DE9BD456-1768-43B8-9729-FD9DBEDDE230}" type="presParOf" srcId="{C29D883B-F18B-4695-A139-A909AC97B930}" destId="{B4D5674B-8EFE-48AA-AB11-42095108F5E1}" srcOrd="4" destOrd="0" presId="urn:microsoft.com/office/officeart/2005/8/layout/default"/>
    <dgm:cxn modelId="{11053DD1-A8EE-46D3-B32E-D69717E491D7}" type="presParOf" srcId="{C29D883B-F18B-4695-A139-A909AC97B930}" destId="{6BD5DB5C-8E2B-48BD-9F65-3B5E3753C44F}" srcOrd="5" destOrd="0" presId="urn:microsoft.com/office/officeart/2005/8/layout/default"/>
    <dgm:cxn modelId="{7A4F7EAE-0C9B-4684-97AC-452BF04C6D9C}" type="presParOf" srcId="{C29D883B-F18B-4695-A139-A909AC97B930}" destId="{CBF8107E-3087-48F4-9B2E-8155C65D6EC6}" srcOrd="6" destOrd="0" presId="urn:microsoft.com/office/officeart/2005/8/layout/default"/>
    <dgm:cxn modelId="{31859057-4E40-4F20-BEC9-2C0290AA2597}" type="presParOf" srcId="{C29D883B-F18B-4695-A139-A909AC97B930}" destId="{2972DCD8-AFC4-4681-97A0-231B0D54B7A2}" srcOrd="7" destOrd="0" presId="urn:microsoft.com/office/officeart/2005/8/layout/default"/>
    <dgm:cxn modelId="{70418859-0110-4FB3-B681-C957EE92DE28}" type="presParOf" srcId="{C29D883B-F18B-4695-A139-A909AC97B930}" destId="{61DEE57B-9DA7-46CE-BAF8-58750836BAFF}" srcOrd="8" destOrd="0" presId="urn:microsoft.com/office/officeart/2005/8/layout/default"/>
    <dgm:cxn modelId="{F09D1323-3FC8-4013-BE9C-BB7B5AABE2C8}" type="presParOf" srcId="{C29D883B-F18B-4695-A139-A909AC97B930}" destId="{F5408D6E-1D66-4BEA-ABA6-99A0B5BDBF0B}" srcOrd="9" destOrd="0" presId="urn:microsoft.com/office/officeart/2005/8/layout/default"/>
    <dgm:cxn modelId="{C98A4A49-F427-4A64-9967-F1E8BE2773BA}" type="presParOf" srcId="{C29D883B-F18B-4695-A139-A909AC97B930}" destId="{3ACB571A-7A0B-41DD-8FE1-934B564E9FD4}" srcOrd="10" destOrd="0" presId="urn:microsoft.com/office/officeart/2005/8/layout/default"/>
    <dgm:cxn modelId="{18C2A594-F19C-4F21-A1F0-868241219262}" type="presParOf" srcId="{C29D883B-F18B-4695-A139-A909AC97B930}" destId="{2EC97AD6-99BC-48FC-936C-5EE820B69910}" srcOrd="11" destOrd="0" presId="urn:microsoft.com/office/officeart/2005/8/layout/default"/>
    <dgm:cxn modelId="{1FF31AC3-1404-4471-BE60-84777B6C0F16}" type="presParOf" srcId="{C29D883B-F18B-4695-A139-A909AC97B930}" destId="{D00E0331-AABC-44D5-9F8D-58C7E31914BA}" srcOrd="12" destOrd="0" presId="urn:microsoft.com/office/officeart/2005/8/layout/default"/>
    <dgm:cxn modelId="{F5167CEB-1247-45F5-806E-E537CBB94FFD}" type="presParOf" srcId="{C29D883B-F18B-4695-A139-A909AC97B930}" destId="{54CA6DE7-917C-41E9-9B0C-A7934D52260E}" srcOrd="13" destOrd="0" presId="urn:microsoft.com/office/officeart/2005/8/layout/default"/>
    <dgm:cxn modelId="{5B6A0EBF-B685-4B02-BB3A-BC16D8DD23D6}" type="presParOf" srcId="{C29D883B-F18B-4695-A139-A909AC97B930}" destId="{0A6715DE-F0BD-47F6-A8CF-493EF89469A0}" srcOrd="14" destOrd="0" presId="urn:microsoft.com/office/officeart/2005/8/layout/default"/>
    <dgm:cxn modelId="{8661BFE7-8330-4E26-8A6E-5A7242A68D7E}" type="presParOf" srcId="{C29D883B-F18B-4695-A139-A909AC97B930}" destId="{988B2471-6ED2-4A38-B420-40BEF008A62E}" srcOrd="15" destOrd="0" presId="urn:microsoft.com/office/officeart/2005/8/layout/default"/>
    <dgm:cxn modelId="{BD69D89B-AB86-4432-AE07-5181FEC16769}" type="presParOf" srcId="{C29D883B-F18B-4695-A139-A909AC97B930}" destId="{3BF46EB5-CF81-495A-A51D-925B68A7AB23}" srcOrd="16" destOrd="0" presId="urn:microsoft.com/office/officeart/2005/8/layout/default"/>
    <dgm:cxn modelId="{E00E5C84-C38F-4C42-8D25-37C5FC8D3943}" type="presParOf" srcId="{C29D883B-F18B-4695-A139-A909AC97B930}" destId="{07F979F9-7B2F-473D-A0F2-F640927C1F63}" srcOrd="17" destOrd="0" presId="urn:microsoft.com/office/officeart/2005/8/layout/default"/>
    <dgm:cxn modelId="{68D3FE3D-6055-4C91-B246-1726676E3A87}" type="presParOf" srcId="{C29D883B-F18B-4695-A139-A909AC97B930}" destId="{A2E51A64-8796-4124-8F29-6A89D3F2315B}" srcOrd="18" destOrd="0" presId="urn:microsoft.com/office/officeart/2005/8/layout/default"/>
    <dgm:cxn modelId="{C6738C58-0DE3-4A6A-8CF0-6A7720F1CECB}" type="presParOf" srcId="{C29D883B-F18B-4695-A139-A909AC97B930}" destId="{AF96CEB5-5027-4B2E-975A-C3D66DEB7EBD}" srcOrd="19" destOrd="0" presId="urn:microsoft.com/office/officeart/2005/8/layout/default"/>
    <dgm:cxn modelId="{2611229D-D49B-4D2C-97C4-F001628C14CF}" type="presParOf" srcId="{C29D883B-F18B-4695-A139-A909AC97B930}" destId="{C54D8394-91C3-401F-A3C8-E44ABD8584DA}"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14D9C-F331-4682-8EEE-47C70FCA9666}">
      <dsp:nvSpPr>
        <dsp:cNvPr id="0" name=""/>
        <dsp:cNvSpPr/>
      </dsp:nvSpPr>
      <dsp:spPr>
        <a:xfrm>
          <a:off x="0" y="493412"/>
          <a:ext cx="2658668" cy="265866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C</a:t>
          </a:r>
          <a:r>
            <a:rPr lang="en-US" sz="2500" kern="1200" dirty="0"/>
            <a:t>onsensual</a:t>
          </a:r>
        </a:p>
      </dsp:txBody>
      <dsp:txXfrm>
        <a:off x="389353" y="882764"/>
        <a:ext cx="1879962" cy="1879958"/>
      </dsp:txXfrm>
    </dsp:sp>
    <dsp:sp modelId="{BDD6BEE5-9C67-4FDD-8DEE-0FD8E4EFFC6C}">
      <dsp:nvSpPr>
        <dsp:cNvPr id="0" name=""/>
        <dsp:cNvSpPr/>
      </dsp:nvSpPr>
      <dsp:spPr>
        <a:xfrm>
          <a:off x="1367129" y="2266592"/>
          <a:ext cx="2658668" cy="265866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C</a:t>
          </a:r>
          <a:r>
            <a:rPr lang="en-US" sz="2500" kern="1200" dirty="0"/>
            <a:t>onfidential</a:t>
          </a:r>
        </a:p>
      </dsp:txBody>
      <dsp:txXfrm>
        <a:off x="1756482" y="2655944"/>
        <a:ext cx="1879962" cy="1879958"/>
      </dsp:txXfrm>
    </dsp:sp>
    <dsp:sp modelId="{775F20FF-C2F0-45FB-B99E-F4B99BAF193C}">
      <dsp:nvSpPr>
        <dsp:cNvPr id="0" name=""/>
        <dsp:cNvSpPr/>
      </dsp:nvSpPr>
      <dsp:spPr>
        <a:xfrm>
          <a:off x="2735071" y="493412"/>
          <a:ext cx="2658668" cy="265866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C</a:t>
          </a:r>
          <a:r>
            <a:rPr lang="en-US" sz="2500" kern="1200" dirty="0"/>
            <a:t>ounseling</a:t>
          </a:r>
        </a:p>
      </dsp:txBody>
      <dsp:txXfrm>
        <a:off x="3124424" y="882764"/>
        <a:ext cx="1879962" cy="1879958"/>
      </dsp:txXfrm>
    </dsp:sp>
    <dsp:sp modelId="{4DDAFBEE-F562-4568-B518-7FC994D2F8F8}">
      <dsp:nvSpPr>
        <dsp:cNvPr id="0" name=""/>
        <dsp:cNvSpPr/>
      </dsp:nvSpPr>
      <dsp:spPr>
        <a:xfrm>
          <a:off x="4102201" y="2266592"/>
          <a:ext cx="2658668" cy="265866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C</a:t>
          </a:r>
          <a:r>
            <a:rPr lang="en-US" sz="2500" kern="1200" dirty="0"/>
            <a:t>orrect test results</a:t>
          </a:r>
        </a:p>
      </dsp:txBody>
      <dsp:txXfrm>
        <a:off x="4491554" y="2655944"/>
        <a:ext cx="1879962" cy="1879958"/>
      </dsp:txXfrm>
    </dsp:sp>
    <dsp:sp modelId="{B1B1B112-32E2-48AD-8E1C-E2E47C768E64}">
      <dsp:nvSpPr>
        <dsp:cNvPr id="0" name=""/>
        <dsp:cNvSpPr/>
      </dsp:nvSpPr>
      <dsp:spPr>
        <a:xfrm>
          <a:off x="5469331" y="493412"/>
          <a:ext cx="2658668" cy="265866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t>C</a:t>
          </a:r>
          <a:r>
            <a:rPr lang="en-US" sz="2500" kern="1200" dirty="0"/>
            <a:t>onnection to services</a:t>
          </a:r>
        </a:p>
      </dsp:txBody>
      <dsp:txXfrm>
        <a:off x="5858684" y="882764"/>
        <a:ext cx="1879962" cy="1879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181EC-663E-4969-AADB-29065173B158}">
      <dsp:nvSpPr>
        <dsp:cNvPr id="0" name=""/>
        <dsp:cNvSpPr/>
      </dsp:nvSpPr>
      <dsp:spPr>
        <a:xfrm>
          <a:off x="424045" y="1074"/>
          <a:ext cx="2543121" cy="1525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Strategy not based on WHO recommendation</a:t>
          </a:r>
        </a:p>
      </dsp:txBody>
      <dsp:txXfrm>
        <a:off x="424045" y="1074"/>
        <a:ext cx="2543121" cy="1525873"/>
      </dsp:txXfrm>
    </dsp:sp>
    <dsp:sp modelId="{E523361D-D1C5-4F64-8FFD-73039FC22E67}">
      <dsp:nvSpPr>
        <dsp:cNvPr id="0" name=""/>
        <dsp:cNvSpPr/>
      </dsp:nvSpPr>
      <dsp:spPr>
        <a:xfrm>
          <a:off x="3221479" y="1074"/>
          <a:ext cx="2543121" cy="15258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Logistical challenges</a:t>
          </a:r>
        </a:p>
      </dsp:txBody>
      <dsp:txXfrm>
        <a:off x="3221479" y="1074"/>
        <a:ext cx="2543121" cy="1525873"/>
      </dsp:txXfrm>
    </dsp:sp>
    <dsp:sp modelId="{B4D5674B-8EFE-48AA-AB11-42095108F5E1}">
      <dsp:nvSpPr>
        <dsp:cNvPr id="0" name=""/>
        <dsp:cNvSpPr/>
      </dsp:nvSpPr>
      <dsp:spPr>
        <a:xfrm>
          <a:off x="6018913" y="1074"/>
          <a:ext cx="2543121" cy="1525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Stock outs and/or shelf life of one or more RTKs</a:t>
          </a:r>
        </a:p>
      </dsp:txBody>
      <dsp:txXfrm>
        <a:off x="6018913" y="1074"/>
        <a:ext cx="2543121" cy="1525873"/>
      </dsp:txXfrm>
    </dsp:sp>
    <dsp:sp modelId="{CBF8107E-3087-48F4-9B2E-8155C65D6EC6}">
      <dsp:nvSpPr>
        <dsp:cNvPr id="0" name=""/>
        <dsp:cNvSpPr/>
      </dsp:nvSpPr>
      <dsp:spPr>
        <a:xfrm>
          <a:off x="8816347" y="1074"/>
          <a:ext cx="2543121" cy="1525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Decreased kit quality through storage or expiry </a:t>
          </a:r>
        </a:p>
      </dsp:txBody>
      <dsp:txXfrm>
        <a:off x="8816347" y="1074"/>
        <a:ext cx="2543121" cy="1525873"/>
      </dsp:txXfrm>
    </dsp:sp>
    <dsp:sp modelId="{61DEE57B-9DA7-46CE-BAF8-58750836BAFF}">
      <dsp:nvSpPr>
        <dsp:cNvPr id="0" name=""/>
        <dsp:cNvSpPr/>
      </dsp:nvSpPr>
      <dsp:spPr>
        <a:xfrm>
          <a:off x="424045" y="1781259"/>
          <a:ext cx="2543121" cy="15258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Training &amp; supportive supervision gaps</a:t>
          </a:r>
        </a:p>
      </dsp:txBody>
      <dsp:txXfrm>
        <a:off x="424045" y="1781259"/>
        <a:ext cx="2543121" cy="1525873"/>
      </dsp:txXfrm>
    </dsp:sp>
    <dsp:sp modelId="{3ACB571A-7A0B-41DD-8FE1-934B564E9FD4}">
      <dsp:nvSpPr>
        <dsp:cNvPr id="0" name=""/>
        <dsp:cNvSpPr/>
      </dsp:nvSpPr>
      <dsp:spPr>
        <a:xfrm>
          <a:off x="3221479" y="1781259"/>
          <a:ext cx="2543121" cy="1525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Patient volume/facility constraints</a:t>
          </a:r>
        </a:p>
      </dsp:txBody>
      <dsp:txXfrm>
        <a:off x="3221479" y="1781259"/>
        <a:ext cx="2543121" cy="1525873"/>
      </dsp:txXfrm>
    </dsp:sp>
    <dsp:sp modelId="{D00E0331-AABC-44D5-9F8D-58C7E31914BA}">
      <dsp:nvSpPr>
        <dsp:cNvPr id="0" name=""/>
        <dsp:cNvSpPr/>
      </dsp:nvSpPr>
      <dsp:spPr>
        <a:xfrm>
          <a:off x="6018913" y="1781259"/>
          <a:ext cx="2543121" cy="15258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 SOP available for tester reference</a:t>
          </a:r>
        </a:p>
      </dsp:txBody>
      <dsp:txXfrm>
        <a:off x="6018913" y="1781259"/>
        <a:ext cx="2543121" cy="1525873"/>
      </dsp:txXfrm>
    </dsp:sp>
    <dsp:sp modelId="{0A6715DE-F0BD-47F6-A8CF-493EF89469A0}">
      <dsp:nvSpPr>
        <dsp:cNvPr id="0" name=""/>
        <dsp:cNvSpPr/>
      </dsp:nvSpPr>
      <dsp:spPr>
        <a:xfrm>
          <a:off x="8816347" y="1781259"/>
          <a:ext cx="2543121" cy="15258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Lack of comprehensive QA procedures</a:t>
          </a:r>
        </a:p>
      </dsp:txBody>
      <dsp:txXfrm>
        <a:off x="8816347" y="1781259"/>
        <a:ext cx="2543121" cy="1525873"/>
      </dsp:txXfrm>
    </dsp:sp>
    <dsp:sp modelId="{3BF46EB5-CF81-495A-A51D-925B68A7AB23}">
      <dsp:nvSpPr>
        <dsp:cNvPr id="0" name=""/>
        <dsp:cNvSpPr/>
      </dsp:nvSpPr>
      <dsp:spPr>
        <a:xfrm>
          <a:off x="1822762" y="3561444"/>
          <a:ext cx="2543121" cy="1525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 alternative algorithm identified</a:t>
          </a:r>
        </a:p>
      </dsp:txBody>
      <dsp:txXfrm>
        <a:off x="1822762" y="3561444"/>
        <a:ext cx="2543121" cy="1525873"/>
      </dsp:txXfrm>
    </dsp:sp>
    <dsp:sp modelId="{A2E51A64-8796-4124-8F29-6A89D3F2315B}">
      <dsp:nvSpPr>
        <dsp:cNvPr id="0" name=""/>
        <dsp:cNvSpPr/>
      </dsp:nvSpPr>
      <dsp:spPr>
        <a:xfrm>
          <a:off x="4620196" y="3561444"/>
          <a:ext cx="2543121" cy="15258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Misinterpretation of faint line results</a:t>
          </a:r>
        </a:p>
      </dsp:txBody>
      <dsp:txXfrm>
        <a:off x="4620196" y="3561444"/>
        <a:ext cx="2543121" cy="1525873"/>
      </dsp:txXfrm>
    </dsp:sp>
    <dsp:sp modelId="{C54D8394-91C3-401F-A3C8-E44ABD8584DA}">
      <dsp:nvSpPr>
        <dsp:cNvPr id="0" name=""/>
        <dsp:cNvSpPr/>
      </dsp:nvSpPr>
      <dsp:spPr>
        <a:xfrm>
          <a:off x="7417630" y="3561444"/>
          <a:ext cx="2543121" cy="15258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err="1"/>
            <a:t>Retesters</a:t>
          </a:r>
          <a:r>
            <a:rPr lang="en-US" sz="2400" kern="1200"/>
            <a:t> on ART</a:t>
          </a:r>
        </a:p>
      </dsp:txBody>
      <dsp:txXfrm>
        <a:off x="7417630" y="3561444"/>
        <a:ext cx="2543121" cy="152587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F8B44-845A-4C6D-8E03-2242A9741A5F}"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12CB-FB9B-43C6-883C-0CF019F70B99}" type="slidenum">
              <a:rPr lang="en-US" smtClean="0"/>
              <a:t>‹#›</a:t>
            </a:fld>
            <a:endParaRPr lang="en-US"/>
          </a:p>
        </p:txBody>
      </p:sp>
    </p:spTree>
    <p:extLst>
      <p:ext uri="{BB962C8B-B14F-4D97-AF65-F5344CB8AC3E}">
        <p14:creationId xmlns:p14="http://schemas.microsoft.com/office/powerpoint/2010/main" val="125796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Roboto Condensed" panose="02000000000000000000" pitchFamily="2" charset="0"/>
              </a:rPr>
              <a:t>In the landscape of HIV Testing Services, WHO advices that all HIV Testing Services be implemented in accordance with the 5 Cs, that is : </a:t>
            </a:r>
          </a:p>
          <a:p>
            <a:pPr algn="l"/>
            <a:r>
              <a:rPr lang="en-US" sz="1800" b="0" i="0" u="none" strike="noStrike" baseline="0" dirty="0">
                <a:solidFill>
                  <a:srgbClr val="000000"/>
                </a:solidFill>
                <a:latin typeface="Roboto Condensed" panose="02000000000000000000" pitchFamily="2" charset="0"/>
              </a:rPr>
              <a:t>that services must be </a:t>
            </a:r>
            <a:r>
              <a:rPr lang="en-US" sz="1800" b="1" i="0" u="none" strike="noStrike" baseline="0" dirty="0">
                <a:solidFill>
                  <a:srgbClr val="000000"/>
                </a:solidFill>
                <a:latin typeface="Roboto Condensed" panose="02000000000000000000" pitchFamily="2" charset="0"/>
              </a:rPr>
              <a:t>C</a:t>
            </a:r>
            <a:r>
              <a:rPr lang="en-US" sz="1800" b="0" i="0" u="none" strike="noStrike" baseline="0" dirty="0">
                <a:solidFill>
                  <a:srgbClr val="000000"/>
                </a:solidFill>
                <a:latin typeface="Roboto Condensed" panose="02000000000000000000" pitchFamily="2" charset="0"/>
              </a:rPr>
              <a:t>onsensual, </a:t>
            </a:r>
            <a:r>
              <a:rPr lang="en-US" sz="1800" b="1" i="0" u="none" strike="noStrike" baseline="0" dirty="0">
                <a:solidFill>
                  <a:srgbClr val="000000"/>
                </a:solidFill>
                <a:latin typeface="Roboto Condensed" panose="02000000000000000000" pitchFamily="2" charset="0"/>
              </a:rPr>
              <a:t>C</a:t>
            </a:r>
            <a:r>
              <a:rPr lang="en-US" sz="1800" b="0" i="0" u="none" strike="noStrike" baseline="0" dirty="0">
                <a:solidFill>
                  <a:srgbClr val="000000"/>
                </a:solidFill>
                <a:latin typeface="Roboto Condensed" panose="02000000000000000000" pitchFamily="2" charset="0"/>
              </a:rPr>
              <a:t>onfidential, that clients are provided with pre-test information and post-test </a:t>
            </a:r>
            <a:r>
              <a:rPr lang="en-US" sz="1800" b="1" i="0" u="none" strike="noStrike" baseline="0" dirty="0">
                <a:solidFill>
                  <a:srgbClr val="000000"/>
                </a:solidFill>
                <a:latin typeface="Roboto Condensed" panose="02000000000000000000" pitchFamily="2" charset="0"/>
              </a:rPr>
              <a:t>C</a:t>
            </a:r>
            <a:r>
              <a:rPr lang="en-US" sz="1800" b="0" i="0" u="none" strike="noStrike" baseline="0" dirty="0">
                <a:solidFill>
                  <a:srgbClr val="000000"/>
                </a:solidFill>
                <a:latin typeface="Roboto Condensed" panose="02000000000000000000" pitchFamily="2" charset="0"/>
              </a:rPr>
              <a:t>ounselling, that clients are provide </a:t>
            </a:r>
            <a:r>
              <a:rPr lang="en-US" sz="1800" b="1" i="0" u="none" strike="noStrike" baseline="0" dirty="0">
                <a:solidFill>
                  <a:srgbClr val="000000"/>
                </a:solidFill>
                <a:latin typeface="Roboto Condensed" panose="02000000000000000000" pitchFamily="2" charset="0"/>
              </a:rPr>
              <a:t>C</a:t>
            </a:r>
            <a:r>
              <a:rPr lang="en-US" sz="1800" b="0" i="0" u="none" strike="noStrike" baseline="0" dirty="0">
                <a:solidFill>
                  <a:srgbClr val="000000"/>
                </a:solidFill>
                <a:latin typeface="Roboto Condensed" panose="02000000000000000000" pitchFamily="2" charset="0"/>
              </a:rPr>
              <a:t>orrect results and that they are </a:t>
            </a:r>
            <a:r>
              <a:rPr lang="en-US" sz="1800" b="1" i="0" u="none" strike="noStrike" baseline="0" dirty="0">
                <a:solidFill>
                  <a:srgbClr val="000000"/>
                </a:solidFill>
                <a:latin typeface="Roboto Condensed" panose="02000000000000000000" pitchFamily="2" charset="0"/>
              </a:rPr>
              <a:t>C</a:t>
            </a:r>
            <a:r>
              <a:rPr lang="en-US" sz="1800" b="0" i="0" u="none" strike="noStrike" baseline="0" dirty="0">
                <a:solidFill>
                  <a:srgbClr val="000000"/>
                </a:solidFill>
                <a:latin typeface="Roboto Condensed" panose="02000000000000000000" pitchFamily="2" charset="0"/>
              </a:rPr>
              <a:t>onnect to appropriate prevention and treatment services. </a:t>
            </a:r>
            <a:br>
              <a:rPr lang="en-US" sz="1800" b="0" i="0" u="none" strike="noStrike" baseline="0" dirty="0">
                <a:solidFill>
                  <a:srgbClr val="000000"/>
                </a:solidFill>
                <a:latin typeface="Roboto Condensed" panose="02000000000000000000" pitchFamily="2" charset="0"/>
              </a:rPr>
            </a:br>
            <a:br>
              <a:rPr lang="en-US" sz="1800" b="0" i="0" u="none" strike="noStrike" baseline="0" dirty="0">
                <a:solidFill>
                  <a:srgbClr val="000000"/>
                </a:solidFill>
                <a:latin typeface="Roboto Condensed" panose="02000000000000000000" pitchFamily="2" charset="0"/>
              </a:rPr>
            </a:br>
            <a:r>
              <a:rPr lang="en-US" sz="1800" b="0" i="0" u="none" strike="noStrike" baseline="0" dirty="0">
                <a:solidFill>
                  <a:srgbClr val="000000"/>
                </a:solidFill>
                <a:latin typeface="Roboto Condensed" panose="02000000000000000000" pitchFamily="2" charset="0"/>
              </a:rPr>
              <a:t>With respect to correct test results, this denotes the need </a:t>
            </a:r>
            <a:r>
              <a:rPr lang="en-US" sz="1800" b="0" i="0" u="none" strike="noStrike" baseline="0" dirty="0">
                <a:solidFill>
                  <a:srgbClr val="333333"/>
                </a:solidFill>
                <a:latin typeface="Frutiger-Cn"/>
              </a:rPr>
              <a:t>to provide high-quality testing services by service providers, as well as establish quality assurance mechanisms to ensure that people receive a correct diagnosis. And quality assurance may include both internal and external measures and should include support from the national reference laboratory.</a:t>
            </a:r>
          </a:p>
          <a:p>
            <a:pPr algn="l"/>
            <a:endParaRPr lang="en-US" sz="1800" b="0" i="0" u="none" strike="noStrike" baseline="0" dirty="0">
              <a:solidFill>
                <a:srgbClr val="333333"/>
              </a:solidFill>
              <a:latin typeface="Frutiger-Cn"/>
            </a:endParaRPr>
          </a:p>
          <a:p>
            <a:pPr algn="l"/>
            <a:r>
              <a:rPr lang="en-US" sz="1800" b="0" i="0" u="none" strike="noStrike" baseline="0" dirty="0">
                <a:solidFill>
                  <a:srgbClr val="333333"/>
                </a:solidFill>
                <a:latin typeface="Frutiger-Cn"/>
              </a:rPr>
              <a:t>Thus,  quality is inherently part of our programmatic principles.</a:t>
            </a:r>
          </a:p>
          <a:p>
            <a:pPr algn="l"/>
            <a:endParaRPr lang="en-US" sz="1800" b="0" i="0" u="none" strike="noStrike" baseline="0" dirty="0">
              <a:solidFill>
                <a:srgbClr val="333333"/>
              </a:solidFill>
              <a:latin typeface="Frutiger-C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333333"/>
              </a:solidFill>
              <a:latin typeface="Frutiger-Cn"/>
            </a:endParaRPr>
          </a:p>
          <a:p>
            <a:pPr algn="l"/>
            <a:endParaRPr lang="en-US" sz="1800" b="0" i="0" u="none" strike="noStrike" baseline="0" dirty="0">
              <a:solidFill>
                <a:srgbClr val="333333"/>
              </a:solidFill>
              <a:latin typeface="Frutiger-Cn"/>
            </a:endParaRPr>
          </a:p>
          <a:p>
            <a:pPr algn="l"/>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2</a:t>
            </a:fld>
            <a:endParaRPr lang="en-US"/>
          </a:p>
        </p:txBody>
      </p:sp>
    </p:spTree>
    <p:extLst>
      <p:ext uri="{BB962C8B-B14F-4D97-AF65-F5344CB8AC3E}">
        <p14:creationId xmlns:p14="http://schemas.microsoft.com/office/powerpoint/2010/main" val="45215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Times New Roman" panose="02020603050405020304" pitchFamily="18" charset="0"/>
                <a:cs typeface="Calibri"/>
              </a:rPr>
              <a:t>Here I am sharing some known and observed barriers to implementing a high quality testing strategy with fidelity. </a:t>
            </a:r>
          </a:p>
          <a:p>
            <a:pPr marL="342900" indent="-342900">
              <a:buFont typeface="Symbol" panose="05050102010706020507" pitchFamily="18" charset="2"/>
              <a:buChar char=""/>
            </a:pPr>
            <a:r>
              <a:rPr lang="en-US" sz="1200" b="0" dirty="0" err="1">
                <a:effectLst/>
                <a:latin typeface="Calibri"/>
                <a:ea typeface="Times New Roman" panose="02020603050405020304" pitchFamily="18" charset="0"/>
                <a:cs typeface="Calibri"/>
              </a:rPr>
              <a:t>Alelah</a:t>
            </a:r>
            <a:r>
              <a:rPr lang="en-US" sz="1200" b="0" dirty="0">
                <a:effectLst/>
                <a:latin typeface="Calibri"/>
                <a:ea typeface="Times New Roman" panose="02020603050405020304" pitchFamily="18" charset="0"/>
                <a:cs typeface="Calibri"/>
              </a:rPr>
              <a:t> just presented on WHOs recommendations for implementing </a:t>
            </a:r>
            <a:r>
              <a:rPr lang="en-US" b="0" dirty="0">
                <a:latin typeface="Calibri"/>
                <a:ea typeface="Times New Roman" panose="02020603050405020304" pitchFamily="18" charset="0"/>
                <a:cs typeface="Calibri"/>
              </a:rPr>
              <a:t>an HIV testing</a:t>
            </a:r>
            <a:r>
              <a:rPr lang="en-US" sz="1200" b="0" dirty="0">
                <a:effectLst/>
                <a:latin typeface="Calibri"/>
                <a:ea typeface="Times New Roman" panose="02020603050405020304" pitchFamily="18" charset="0"/>
                <a:cs typeface="Calibri"/>
              </a:rPr>
              <a:t> strategy</a:t>
            </a:r>
            <a:r>
              <a:rPr lang="en-US" b="0" dirty="0">
                <a:latin typeface="Calibri"/>
                <a:ea typeface="Times New Roman" panose="02020603050405020304" pitchFamily="18" charset="0"/>
                <a:cs typeface="Calibri"/>
              </a:rPr>
              <a:t> and their importance for ensuring quality</a:t>
            </a:r>
            <a:r>
              <a:rPr lang="en-US" sz="1200" b="0" dirty="0">
                <a:effectLst/>
                <a:latin typeface="Calibri"/>
                <a:ea typeface="Times New Roman" panose="02020603050405020304" pitchFamily="18" charset="0"/>
                <a:cs typeface="Calibri"/>
              </a:rPr>
              <a:t>. We would like to emphasize the importance of conducting an appropriate</a:t>
            </a:r>
            <a:r>
              <a:rPr lang="en-US" b="0" dirty="0">
                <a:latin typeface="Calibri"/>
                <a:ea typeface="Times New Roman" panose="02020603050405020304" pitchFamily="18" charset="0"/>
                <a:cs typeface="Calibri"/>
              </a:rPr>
              <a:t> verification exercise for a National HIV Testing algorithm including any changes that need to be made. This ties into the importance of having an alternative algorithm to default to in case of logistical challenges with supply, distribution or lot quality. </a:t>
            </a:r>
            <a:endParaRPr lang="en-US" sz="1200" b="0" dirty="0">
              <a:effectLst/>
              <a:latin typeface="Times New Roman"/>
              <a:ea typeface="Calibri" panose="020F0502020204030204" pitchFamily="34" charset="0"/>
              <a:cs typeface="Calibri"/>
            </a:endParaRPr>
          </a:p>
          <a:p>
            <a:pPr marL="342900" indent="-342900">
              <a:buFont typeface="Symbol" panose="05050102010706020507" pitchFamily="18" charset="2"/>
              <a:buChar char=""/>
              <a:defRPr/>
            </a:pPr>
            <a:r>
              <a:rPr lang="en-US" sz="1200" b="0" dirty="0">
                <a:effectLst/>
                <a:latin typeface="Calibri"/>
                <a:ea typeface="Times New Roman" panose="02020603050405020304" pitchFamily="18" charset="0"/>
                <a:cs typeface="Calibri"/>
              </a:rPr>
              <a:t>Poor training and supportive supervision of testers that</a:t>
            </a:r>
            <a:r>
              <a:rPr lang="en-US" b="0" dirty="0">
                <a:latin typeface="Calibri"/>
                <a:ea typeface="Times New Roman" panose="02020603050405020304" pitchFamily="18" charset="0"/>
                <a:cs typeface="Calibri"/>
              </a:rPr>
              <a:t> can</a:t>
            </a:r>
            <a:r>
              <a:rPr lang="en-US" sz="1200" b="0" dirty="0">
                <a:effectLst/>
                <a:latin typeface="Calibri"/>
                <a:ea typeface="Times New Roman" panose="02020603050405020304" pitchFamily="18" charset="0"/>
                <a:cs typeface="Calibri"/>
              </a:rPr>
              <a:t> lead to test procedures not being followed/adhered to correctly.</a:t>
            </a:r>
            <a:r>
              <a:rPr lang="en-US" b="0" dirty="0">
                <a:latin typeface="Calibri"/>
                <a:ea typeface="Times New Roman" panose="02020603050405020304" pitchFamily="18" charset="0"/>
                <a:cs typeface="Calibri"/>
              </a:rPr>
              <a:t> </a:t>
            </a:r>
            <a:endParaRPr lang="en-US" sz="1200" b="0" dirty="0">
              <a:effectLst/>
              <a:latin typeface="Calibri" panose="020F0502020204030204" pitchFamily="34" charset="0"/>
              <a:ea typeface="Times New Roman" panose="02020603050405020304" pitchFamily="18" charset="0"/>
              <a:cs typeface="Calibri"/>
            </a:endParaRPr>
          </a:p>
          <a:p>
            <a:pPr marL="342900" indent="-342900">
              <a:buFont typeface="Symbol" panose="05050102010706020507" pitchFamily="18" charset="2"/>
              <a:buChar char=""/>
            </a:pPr>
            <a:r>
              <a:rPr lang="en-US" sz="1200" b="0" dirty="0">
                <a:effectLst/>
                <a:latin typeface="Calibri"/>
                <a:ea typeface="Times New Roman" panose="02020603050405020304" pitchFamily="18" charset="0"/>
                <a:cs typeface="Calibri"/>
              </a:rPr>
              <a:t>No SOPs available for testers to refer to </a:t>
            </a:r>
            <a:r>
              <a:rPr lang="en-US" b="0" dirty="0">
                <a:latin typeface="Calibri"/>
                <a:ea typeface="Times New Roman" panose="02020603050405020304" pitchFamily="18" charset="0"/>
                <a:cs typeface="Calibri"/>
              </a:rPr>
              <a:t>when needed</a:t>
            </a:r>
            <a:endParaRPr lang="en-US" sz="1200" b="0" dirty="0">
              <a:effectLst/>
              <a:latin typeface="Times New Roman"/>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b="0" dirty="0">
                <a:effectLst/>
                <a:latin typeface="Calibri"/>
                <a:ea typeface="Times New Roman" panose="02020603050405020304" pitchFamily="18" charset="0"/>
                <a:cs typeface="Calibri"/>
              </a:rPr>
              <a:t>Lack of comprehensive QA procedures in place that inform questionable performance and/or practices (i.e. standardized logbooks, PT, etc.)</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0" dirty="0">
                <a:effectLst/>
                <a:latin typeface="Calibri"/>
                <a:ea typeface="Calibri" panose="020F0502020204030204" pitchFamily="34" charset="0"/>
                <a:cs typeface="Calibri"/>
              </a:rPr>
              <a:t>As well as re-testers on ART. While PEPFAR does not recommend retesting those previously diagnosed and initiated on treatment, there are many reasons why PLHIV may retest. </a:t>
            </a:r>
            <a:r>
              <a:rPr lang="en-US" sz="1200" b="0" dirty="0" err="1">
                <a:effectLst/>
                <a:latin typeface="Calibri"/>
                <a:ea typeface="Calibri" panose="020F0502020204030204" pitchFamily="34" charset="0"/>
                <a:cs typeface="Calibri"/>
              </a:rPr>
              <a:t>Retesters</a:t>
            </a:r>
            <a:r>
              <a:rPr lang="en-US" sz="1200" b="0" dirty="0">
                <a:effectLst/>
                <a:latin typeface="Calibri"/>
                <a:ea typeface="Calibri" panose="020F0502020204030204" pitchFamily="34" charset="0"/>
                <a:cs typeface="Calibri"/>
              </a:rPr>
              <a:t> currently on ART pose a unique and often rare situation where they cannot be accurately identified by rapid tests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12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dirty="0">
                <a:effectLst/>
                <a:latin typeface="Calibri"/>
                <a:ea typeface="Calibri" panose="020F0502020204030204" pitchFamily="34" charset="0"/>
                <a:cs typeface="Calibri"/>
              </a:rPr>
              <a:t>Understanding these barriers then allows us to identifying strategies to address them</a:t>
            </a:r>
          </a:p>
        </p:txBody>
      </p:sp>
      <p:sp>
        <p:nvSpPr>
          <p:cNvPr id="4" name="Slide Number Placeholder 3"/>
          <p:cNvSpPr>
            <a:spLocks noGrp="1"/>
          </p:cNvSpPr>
          <p:nvPr>
            <p:ph type="sldNum" sz="quarter" idx="5"/>
          </p:nvPr>
        </p:nvSpPr>
        <p:spPr/>
        <p:txBody>
          <a:bodyPr/>
          <a:lstStyle/>
          <a:p>
            <a:fld id="{FF5912CB-FB9B-43C6-883C-0CF019F70B99}" type="slidenum">
              <a:rPr lang="en-US" smtClean="0"/>
              <a:t>11</a:t>
            </a:fld>
            <a:endParaRPr lang="en-US"/>
          </a:p>
        </p:txBody>
      </p:sp>
    </p:spTree>
    <p:extLst>
      <p:ext uri="{BB962C8B-B14F-4D97-AF65-F5344CB8AC3E}">
        <p14:creationId xmlns:p14="http://schemas.microsoft.com/office/powerpoint/2010/main" val="85123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dirty="0">
                <a:solidFill>
                  <a:srgbClr val="000000"/>
                </a:solidFill>
                <a:latin typeface="Calibri"/>
                <a:ea typeface="Times New Roman" panose="02020603050405020304" pitchFamily="18" charset="0"/>
                <a:cs typeface="Calibri"/>
              </a:rPr>
              <a:t>Data suggests that PLHIV on ART are retesting, contributing to approximately 25-50% of total tests. It is well known that it is possible for ART use to impact the sensitivity of HIV rapid diagnostic test kits, resulting to false-negative test results, leading to confusing results, stopping ART and investment in expensive strategies to identify and resolve cases. Given the number of individuals on ART, a cohort that is growing every day, this may be a growing issue that programs need to consider. We can think about the diagnostic and quality, we also need to think about the impact of false-negatives on quality of diagnostics and balance it with clinical utility. Some questions we can ask ourselves are...(read from slide).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a:rPr>
              <a:t>Q1- using unique identifier, implementing and having EMR systems, being able to support individual who transfer, and individuals falling out of care and ensuring that they do not fall out of care, ensuring clients are properly linked after an initial positive Dx, proper education on ART and on U=U and what this mean.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a:rPr>
              <a:t>Q2- are there test kits or strategies that are more vulnerable to these individuals?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a:rPr>
              <a:t>There are just some questions to stimulate thoughts and ideas.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cs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cs typeface="Calibri" panose="020F0502020204030204"/>
              </a:rPr>
              <a:t>**********************************************</a:t>
            </a:r>
            <a:endParaRPr lang="en-US" sz="1200" dirty="0">
              <a:cs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a:rPr>
              <a:t>Barrier to quality because of the </a:t>
            </a:r>
            <a:r>
              <a:rPr lang="en-US" sz="1200" dirty="0" err="1">
                <a:cs typeface="Calibri" panose="020F0502020204030204"/>
              </a:rPr>
              <a:t>sero</a:t>
            </a:r>
            <a:r>
              <a:rPr lang="en-US" sz="1200" dirty="0">
                <a:cs typeface="Calibri" panose="020F0502020204030204"/>
              </a:rPr>
              <a:t> conversion, may be significant enough that some individuals end up testing negative on all diagnostic test, including lab diagnostic algorithm, and that impacts the quality of the test. We cant influence this in terms or correcting the quality issues, however it is something to be aware of and propels us to look closely to identify what is going on.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12</a:t>
            </a:fld>
            <a:endParaRPr lang="en-US"/>
          </a:p>
        </p:txBody>
      </p:sp>
    </p:spTree>
    <p:extLst>
      <p:ext uri="{BB962C8B-B14F-4D97-AF65-F5344CB8AC3E}">
        <p14:creationId xmlns:p14="http://schemas.microsoft.com/office/powerpoint/2010/main" val="331810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 have about 4 more slides to present, and I wanted to take this time include some considerations for HIVST as the landscape for testing is rapidly expanding to include this testing 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we see here, PEPFAR has scaled up the distribution of HIVST from 2018 to 2023; since 2018, PEPFAR has distributed over 16.5 million self test kits. </a:t>
            </a:r>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13</a:t>
            </a:fld>
            <a:endParaRPr lang="en-US"/>
          </a:p>
        </p:txBody>
      </p:sp>
    </p:spTree>
    <p:extLst>
      <p:ext uri="{BB962C8B-B14F-4D97-AF65-F5344CB8AC3E}">
        <p14:creationId xmlns:p14="http://schemas.microsoft.com/office/powerpoint/2010/main" val="61520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large scale up is evident across the majority of PEPFAR supported programs. Malawi, Uganda, Tanzania, and South Africa each distributing more than 400K self test kits in FY23 among CDC supported PEPFAR sites. 2023 distributions surpassing that of 2022, with similar trends projected for this fiscal year as well. </a:t>
            </a:r>
          </a:p>
        </p:txBody>
      </p:sp>
      <p:sp>
        <p:nvSpPr>
          <p:cNvPr id="4" name="Slide Number Placeholder 3"/>
          <p:cNvSpPr>
            <a:spLocks noGrp="1"/>
          </p:cNvSpPr>
          <p:nvPr>
            <p:ph type="sldNum" sz="quarter" idx="5"/>
          </p:nvPr>
        </p:nvSpPr>
        <p:spPr/>
        <p:txBody>
          <a:bodyPr/>
          <a:lstStyle/>
          <a:p>
            <a:fld id="{FF5912CB-FB9B-43C6-883C-0CF019F70B99}" type="slidenum">
              <a:rPr lang="en-US" smtClean="0"/>
              <a:t>14</a:t>
            </a:fld>
            <a:endParaRPr lang="en-US"/>
          </a:p>
        </p:txBody>
      </p:sp>
    </p:spTree>
    <p:extLst>
      <p:ext uri="{BB962C8B-B14F-4D97-AF65-F5344CB8AC3E}">
        <p14:creationId xmlns:p14="http://schemas.microsoft.com/office/powerpoint/2010/main" val="237135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Studies that have shown how HIVST can be used to reach priority populations, a study in Malawi showed that HIVST led to a 3x increase in testing coverage among priority population. In addition, a subsequent study showed how HIVST significantly reduced health care workers time required per test completed as compared to the standard of PITC,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15</a:t>
            </a:fld>
            <a:endParaRPr lang="en-US"/>
          </a:p>
        </p:txBody>
      </p:sp>
    </p:spTree>
    <p:extLst>
      <p:ext uri="{BB962C8B-B14F-4D97-AF65-F5344CB8AC3E}">
        <p14:creationId xmlns:p14="http://schemas.microsoft.com/office/powerpoint/2010/main" val="128524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HIVST is an additional components to testing and testing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HIVST is a tool in our testing toolbox. It provides options to the client on how they want to manage their care, allowing for </a:t>
            </a:r>
            <a:r>
              <a:rPr lang="en-US" b="0" i="0" dirty="0">
                <a:solidFill>
                  <a:srgbClr val="4D5156"/>
                </a:solidFill>
                <a:effectLst/>
                <a:latin typeface="Arial" panose="020B0604020202020204" pitchFamily="34" charset="0"/>
              </a:rPr>
              <a:t>self-managed care, it can serve as a </a:t>
            </a:r>
            <a:r>
              <a:rPr lang="en-US" dirty="0"/>
              <a:t>screening tool utilized specially in certain high-risk population, it can help to mobilize people to get testing and enter the HIV services continuum. </a:t>
            </a:r>
            <a:r>
              <a:rPr lang="en-US" sz="1200" dirty="0"/>
              <a:t>The data shown, along with the WHO recommendation, emphasizes the need to recognize the fact that HIVST has evolved from being a mobilization tool to a tool that </a:t>
            </a:r>
            <a:r>
              <a:rPr lang="en-US" sz="1200" dirty="0">
                <a:latin typeface="+mj-lt"/>
              </a:rPr>
              <a:t>can further optimize existing HIV testing approaches and strengthen efficiencies in service delivery.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quality measures, although we can not apply all aspect that we will be discussing this week regarding RTCQI, things that can and should be consider when looking at quality for self test kits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-adherence to appropriate storage conditions as some kits are a bit more heat sensitive than most rapid test kits, by ~10 degrees.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-making sure self test kits are included in post-market surveillance, though this is not a strict guidance, this is one way, however, to look at quality if this is a concern,  and all though post market surveillance this it is not formally include in RTCQI, it is one way it can take a small steps towards quality measures.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-making sure that it is included in national guidelines, as well as including HIVST in national training curriculum for HIV testing services for testers.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lastly, ensuring that the instructions on how to use the kits are country specific, and are proven to work in the country, as well as having a variety of instructions material- that is videos, paper based, hotlines.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16</a:t>
            </a:fld>
            <a:endParaRPr lang="en-US"/>
          </a:p>
        </p:txBody>
      </p:sp>
    </p:spTree>
    <p:extLst>
      <p:ext uri="{BB962C8B-B14F-4D97-AF65-F5344CB8AC3E}">
        <p14:creationId xmlns:p14="http://schemas.microsoft.com/office/powerpoint/2010/main" val="312512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summary,</a:t>
            </a:r>
          </a:p>
          <a:p>
            <a:r>
              <a:rPr lang="en-US" dirty="0">
                <a:cs typeface="Calibri"/>
              </a:rPr>
              <a:t> </a:t>
            </a:r>
          </a:p>
          <a:p>
            <a:pPr marL="171450" indent="-171450">
              <a:buFont typeface="Calibri"/>
              <a:buChar char="-"/>
            </a:pPr>
            <a:r>
              <a:rPr lang="en-US" dirty="0">
                <a:cs typeface="Calibri"/>
              </a:rPr>
              <a:t>We know that using a verified and validated rapid test-based algorithm can produce high positive predictive value of HIV positive diagnoses, and thus a way to ensure quality, however we know this still leaves a non-significant number of false-positives.</a:t>
            </a:r>
          </a:p>
          <a:p>
            <a:pPr marL="171450" indent="-171450">
              <a:buFont typeface="Calibri"/>
              <a:buChar char="-"/>
            </a:pPr>
            <a:r>
              <a:rPr lang="en-US" sz="1200" dirty="0">
                <a:cs typeface="Arial"/>
              </a:rPr>
              <a:t>Conducting extensive training, provider &amp; site certification and ongoing monitoring and corrective actions are critical for accurate HIV testing. </a:t>
            </a:r>
          </a:p>
          <a:p>
            <a:pPr marL="171450" indent="-171450">
              <a:buFont typeface="Calibri"/>
              <a:buChar char="-"/>
            </a:pPr>
            <a:r>
              <a:rPr lang="en-US" sz="1200" dirty="0">
                <a:cs typeface="Arial"/>
              </a:rPr>
              <a:t>Including HTS quality indicator through site level managements (GSM, SIMS) as a standardize quality assurance approach can be a measure of performance against quality standards and way to identify areas in need of improvement  </a:t>
            </a:r>
            <a:endParaRPr lang="en-US" sz="1200" dirty="0">
              <a:cs typeface="+mn-cs"/>
            </a:endParaRPr>
          </a:p>
          <a:p>
            <a:pPr marL="171450" indent="-171450">
              <a:buFont typeface="Calibri"/>
              <a:buChar char="-"/>
            </a:pPr>
            <a:r>
              <a:rPr lang="en-US" sz="1200" dirty="0">
                <a:cs typeface="Arial"/>
              </a:rPr>
              <a:t>Retest for verification is a quality control measure essential to RT CQI, and important regardless of your diagnostic algorithm</a:t>
            </a:r>
            <a:endParaRPr lang="en-US" sz="1200" dirty="0">
              <a:cs typeface="+mn-cs"/>
            </a:endParaRPr>
          </a:p>
          <a:p>
            <a:pPr marL="171450" indent="-171450">
              <a:buFont typeface="Calibri"/>
              <a:buChar char="-"/>
            </a:pPr>
            <a:r>
              <a:rPr lang="en-US" sz="1200" dirty="0">
                <a:cs typeface="Arial"/>
              </a:rPr>
              <a:t>It is important that providers be reminded that retesting PLHIV on ART may lead to a false-negative result</a:t>
            </a:r>
          </a:p>
          <a:p>
            <a:pPr marL="171450" indent="-171450">
              <a:buFont typeface="Calibri"/>
              <a:buChar char="-"/>
            </a:pPr>
            <a:r>
              <a:rPr lang="en-US" sz="1200" dirty="0">
                <a:cs typeface="Arial"/>
              </a:rPr>
              <a:t>All efforts should be made to achieve 100% accuracy for correct test results</a:t>
            </a:r>
          </a:p>
          <a:p>
            <a:pPr marL="171450" indent="-171450">
              <a:buFont typeface="Calibri"/>
              <a:buChar char="-"/>
            </a:pPr>
            <a:r>
              <a:rPr lang="en-US" sz="1200" dirty="0">
                <a:cs typeface="Arial"/>
              </a:rPr>
              <a:t>HIVST reduces barriers to testing, promotes self-managed care, can simplify and streaming HIV testing in facilities. </a:t>
            </a:r>
            <a:endParaRPr lang="en-US" dirty="0">
              <a:cs typeface="Calibri"/>
            </a:endParaRPr>
          </a:p>
          <a:p>
            <a:pPr marL="171450" indent="-171450">
              <a:buFont typeface="Calibri"/>
              <a:buChar char="-"/>
            </a:pPr>
            <a:endParaRPr lang="en-US" dirty="0">
              <a:cs typeface="Calibri"/>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17</a:t>
            </a:fld>
            <a:endParaRPr lang="en-US"/>
          </a:p>
        </p:txBody>
      </p:sp>
    </p:spTree>
    <p:extLst>
      <p:ext uri="{BB962C8B-B14F-4D97-AF65-F5344CB8AC3E}">
        <p14:creationId xmlns:p14="http://schemas.microsoft.com/office/powerpoint/2010/main" val="234190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some final questions for you all that we can get to in our discussion through out the week are: </a:t>
            </a:r>
          </a:p>
          <a:p>
            <a:pPr marL="228600" indent="-228600">
              <a:buAutoNum type="arabicParenR"/>
            </a:pPr>
            <a:r>
              <a:rPr lang="en-US" sz="1200" dirty="0"/>
              <a:t>How are we supporting MOH to come to develop these algorithms and changes?  How can we (as CDC country teams and CDC HQ </a:t>
            </a:r>
            <a:r>
              <a:rPr lang="en-US" sz="1200" dirty="0" err="1"/>
              <a:t>iSMEs</a:t>
            </a:r>
            <a:r>
              <a:rPr lang="en-US" sz="1200" dirty="0"/>
              <a:t> better support the process)</a:t>
            </a:r>
            <a:endParaRPr lang="en-US" sz="1200" dirty="0">
              <a:cs typeface="Arial"/>
            </a:endParaRPr>
          </a:p>
          <a:p>
            <a:pPr marL="228600" indent="-228600">
              <a:buAutoNum type="arabicParenR"/>
            </a:pPr>
            <a:r>
              <a:rPr lang="en-US" sz="1200" dirty="0">
                <a:cs typeface="Arial"/>
              </a:rPr>
              <a:t>How do your national HIV testing programs work to ensure quality, and what leadership role does the MOH play?</a:t>
            </a:r>
          </a:p>
          <a:p>
            <a:endParaRPr lang="en-US" dirty="0">
              <a:cs typeface="Calibri"/>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18</a:t>
            </a:fld>
            <a:endParaRPr lang="en-US"/>
          </a:p>
        </p:txBody>
      </p:sp>
    </p:spTree>
    <p:extLst>
      <p:ext uri="{BB962C8B-B14F-4D97-AF65-F5344CB8AC3E}">
        <p14:creationId xmlns:p14="http://schemas.microsoft.com/office/powerpoint/2010/main" val="296092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assessments of these CEEs are not a requirement but a recommendation based on the programs needs, therefore the number of assessments completed will vary for each country. These data are show with the dark blue markers, while the blue bars represent the percent of sites assessed for this CEE that had a green score. Out of the 18 CDC supported African programs, 11 included this CEE in their assessments between FY23-FY24. And out of the 1075 total assessments performed by these programs in this time frame, 343, or 32%, assessed this CEE. The majority of sites where this indicator was assessed appear to be compliant with the retesting for verification standards. </a:t>
            </a:r>
          </a:p>
          <a:p>
            <a:endParaRPr lang="en-US">
              <a:cs typeface="Calibri"/>
            </a:endParaRPr>
          </a:p>
          <a:p>
            <a:pPr marL="800100" lvl="1" indent="-342900">
              <a:buFont typeface="Symbol,Sans-Serif"/>
              <a:buChar char=""/>
            </a:pPr>
            <a:r>
              <a:rPr lang="en-US"/>
              <a:t>Do the national HIV Testing Services (HTS) or ART guidelines include retesting for verification prior to or at ART initiation?</a:t>
            </a:r>
            <a:endParaRPr lang="en-US">
              <a:cs typeface="Calibri"/>
            </a:endParaRPr>
          </a:p>
          <a:p>
            <a:pPr marL="800100" lvl="1" indent="-342900">
              <a:buFont typeface="Symbol,Sans-Serif"/>
              <a:buChar char=""/>
            </a:pPr>
            <a:r>
              <a:rPr lang="en-US"/>
              <a:t>Is a standardized process available for conducting and documenting retesting for verification prior to or at ART initiation?</a:t>
            </a:r>
            <a:endParaRPr lang="en-US">
              <a:cs typeface="Calibri"/>
            </a:endParaRPr>
          </a:p>
          <a:p>
            <a:pPr marL="800100" lvl="1" indent="-342900">
              <a:buFont typeface="Symbol,Sans-Serif"/>
              <a:buChar char=""/>
            </a:pPr>
            <a:r>
              <a:rPr lang="en-US"/>
              <a:t>What %of adult &amp; adolescent client records reviewed have documentation that retesting for verification occurred before ART initiation?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20</a:t>
            </a:fld>
            <a:endParaRPr lang="en-US"/>
          </a:p>
        </p:txBody>
      </p:sp>
    </p:spTree>
    <p:extLst>
      <p:ext uri="{BB962C8B-B14F-4D97-AF65-F5344CB8AC3E}">
        <p14:creationId xmlns:p14="http://schemas.microsoft.com/office/powerpoint/2010/main" val="88964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deeper dive into the next CEE, compliance with the national testing algorithm amongst CDC-supported African programs shows to be assessed more frequently with some variability in the number of sites assessed for the CEE to score green. Compliance includes the use of job aides &amp; protocols that are in accordance with the current algorithm, use of a register that documents HTS data including RTK lot and result, as well as correct reporting/documentation of HIV positives. Out of the 3154 assessments by CDC supported African programs, 2137, or 68% included this CEE. We see here some more variability but a higher proportion of assessments performed on this CEE.</a:t>
            </a:r>
          </a:p>
          <a:p>
            <a:endParaRPr lang="en-US">
              <a:cs typeface="Calibri"/>
            </a:endParaRPr>
          </a:p>
          <a:p>
            <a:pPr marL="800100" lvl="1" indent="-342900">
              <a:buFont typeface="Symbol,Sans-Serif"/>
              <a:buChar char=""/>
            </a:pPr>
            <a:r>
              <a:rPr lang="en-US"/>
              <a:t>Testing protocols or other job aides that are in full accordance with the current national testing algorithm available at site?</a:t>
            </a:r>
            <a:endParaRPr lang="en-US">
              <a:cs typeface="Calibri"/>
            </a:endParaRPr>
          </a:p>
          <a:p>
            <a:pPr marL="800100" lvl="1" indent="-342900">
              <a:buFont typeface="Symbol,Sans-Serif"/>
              <a:buChar char=""/>
            </a:pPr>
            <a:r>
              <a:rPr lang="en-US"/>
              <a:t>Is the site collecting test results and final test results in either an HTS register, rapid testing logbook or some other data collection tool?</a:t>
            </a:r>
            <a:endParaRPr lang="en-US">
              <a:cs typeface="Calibri"/>
            </a:endParaRPr>
          </a:p>
          <a:p>
            <a:pPr marL="800100" lvl="1" indent="-342900">
              <a:buFont typeface="Symbol,Sans-Serif"/>
              <a:buChar char=""/>
            </a:pPr>
            <a:r>
              <a:rPr lang="en-US"/>
              <a:t>What percentage of the 20 most recent entries within the past 12 months are compliant with the national testing algorithm?</a:t>
            </a:r>
            <a:endParaRPr lang="en-US">
              <a:cs typeface="Calibri"/>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21</a:t>
            </a:fld>
            <a:endParaRPr lang="en-US"/>
          </a:p>
        </p:txBody>
      </p:sp>
    </p:spTree>
    <p:extLst>
      <p:ext uri="{BB962C8B-B14F-4D97-AF65-F5344CB8AC3E}">
        <p14:creationId xmlns:p14="http://schemas.microsoft.com/office/powerpoint/2010/main" val="29240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is an illustration of the testing continuum. As we will continue to explore over the next five days, there are several places where diagnostic errors and therefore a reduction of testing quality can occur on the HIV testing continuum. There are likely misdiagnoses occurring within HIV programming with a number of root causes stemming from different points along the HIV testing continuum, whether at the facility where the test kits are being manufactures, how they are transported and stored, to the trainings provided to the health providers, quality assurance systems.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There is no individual aspect that impact quality of test results, rather there are many steps along the continuum that can impact correct test results; we need  to think about all these steps to ensure quality testing and ensure correct test results. </a:t>
            </a:r>
          </a:p>
          <a:p>
            <a:pPr>
              <a:defRPr/>
            </a:pPr>
            <a:endParaRPr lang="en-US" dirty="0"/>
          </a:p>
          <a:p>
            <a:pPr>
              <a:defRPr/>
            </a:pPr>
            <a:r>
              <a:rPr lang="en-US" dirty="0"/>
              <a:t>We know that misdiagnosis have substantial impact and implications on individuals and health systems, and that efforts to course correct by "</a:t>
            </a:r>
            <a:r>
              <a:rPr lang="en-US" dirty="0" err="1"/>
              <a:t>undiagnosing</a:t>
            </a:r>
            <a:r>
              <a:rPr lang="en-US" dirty="0"/>
              <a:t>" persons on ART can be difficult and expensive. While rates of misdiagnoses are still not well quantified, we know that development and adherence to a verified testing algorithm within a National testing strategy is the key starting point to ensuring HIV testing provides accurate diagnoses. </a:t>
            </a:r>
            <a:endParaRPr lang="en-US" dirty="0">
              <a:cs typeface="Calibri" panose="020F0502020204030204"/>
            </a:endParaRPr>
          </a:p>
          <a:p>
            <a:pPr>
              <a:defRPr/>
            </a:pPr>
            <a:endParaRPr lang="en-US" dirty="0">
              <a:cs typeface="Calibri" panose="020F0502020204030204"/>
            </a:endParaRP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my co presenter introduced, the rest of this session will focus on implementation of a National HIV Testing strategy &amp; algorithm within our programs.</a:t>
            </a:r>
          </a:p>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3</a:t>
            </a:fld>
            <a:endParaRPr lang="en-US"/>
          </a:p>
        </p:txBody>
      </p:sp>
    </p:spTree>
    <p:extLst>
      <p:ext uri="{BB962C8B-B14F-4D97-AF65-F5344CB8AC3E}">
        <p14:creationId xmlns:p14="http://schemas.microsoft.com/office/powerpoint/2010/main" val="99943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CEE assesses the implementation of QA of HIV testing services at a site. Here we see the greatest variability with high frequency of assessments. This CEE assesses that QA procedures including direct observation, &amp; the use and verification of standardized log books are implemented with fidelity at a site. Similar to the previous CEE, there is variability in percent scoring green, with about 50% of total assessments by CDC supported African programs including this CEE. </a:t>
            </a:r>
          </a:p>
          <a:p>
            <a:endParaRPr lang="en-US">
              <a:cs typeface="Calibri"/>
            </a:endParaRPr>
          </a:p>
          <a:p>
            <a:endParaRPr lang="en-US">
              <a:cs typeface="Calibri"/>
            </a:endParaRPr>
          </a:p>
          <a:p>
            <a:pPr marL="800100" lvl="1" indent="-342900">
              <a:buFont typeface="Symbol,Sans-Serif"/>
              <a:buChar char=""/>
            </a:pPr>
            <a:r>
              <a:rPr lang="en-US"/>
              <a:t>Does the manager or laboratorian observe and document each HTS provider conducting HIV rapid testing at least twice a year?</a:t>
            </a:r>
            <a:endParaRPr lang="en-US">
              <a:cs typeface="Calibri"/>
            </a:endParaRPr>
          </a:p>
          <a:p>
            <a:pPr marL="800100" lvl="1" indent="-342900">
              <a:buFont typeface="Symbol,Sans-Serif"/>
              <a:buChar char=""/>
            </a:pPr>
            <a:r>
              <a:rPr lang="en-US"/>
              <a:t>Does the manager or laboratorian at the HTS site review the logbook/HTS register at least monthly for evidence of compliance with national testing algorithm?</a:t>
            </a:r>
            <a:endParaRPr lang="en-US">
              <a:cs typeface="Calibri"/>
            </a:endParaRPr>
          </a:p>
          <a:p>
            <a:pPr marL="800100" lvl="1" indent="-342900">
              <a:buFont typeface="Symbol,Sans-Serif"/>
              <a:buChar char=""/>
            </a:pPr>
            <a:r>
              <a:rPr lang="en-US"/>
              <a:t>In the HTS register/logbook, is there a process in place to review QA variables at least quarterly?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22</a:t>
            </a:fld>
            <a:endParaRPr lang="en-US"/>
          </a:p>
        </p:txBody>
      </p:sp>
    </p:spTree>
    <p:extLst>
      <p:ext uri="{BB962C8B-B14F-4D97-AF65-F5344CB8AC3E}">
        <p14:creationId xmlns:p14="http://schemas.microsoft.com/office/powerpoint/2010/main" val="134589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There are a lot of steps along that continuum where things can happen that affect the quality of testing or a correct test results.  </a:t>
            </a:r>
            <a:endParaRPr lang="en-US" dirty="0"/>
          </a:p>
          <a:p>
            <a:pPr algn="l"/>
            <a:endParaRPr lang="en-US" dirty="0"/>
          </a:p>
          <a:p>
            <a:pPr algn="l"/>
            <a:r>
              <a:rPr lang="en-US" dirty="0"/>
              <a:t>In alignment with WHO, PEPFAR supports the adoption of testing strategies that include a verified National HIV Rapid Testing algorithm and the implementation of retest for verification prior to ART initiation as two key elements in ensuring HIV diagnostic quality. </a:t>
            </a:r>
          </a:p>
          <a:p>
            <a:pPr algn="l"/>
            <a:endParaRPr lang="en-US" dirty="0"/>
          </a:p>
          <a:p>
            <a:pPr algn="l"/>
            <a:r>
              <a:rPr lang="en-US" dirty="0"/>
              <a:t>PEPFAR FY24 technical considerations highlight the importance of the development and adherence to an evaluated national testing algorithm to ensure accurate diagnoses and is a key element in ensuring diagnostic quality. </a:t>
            </a:r>
          </a:p>
          <a:p>
            <a:pPr algn="l"/>
            <a:endParaRPr lang="en-US" dirty="0"/>
          </a:p>
          <a:p>
            <a:pPr algn="l"/>
            <a:r>
              <a:rPr lang="en-US" dirty="0"/>
              <a:t>Retest for verification of all newly identified HIV positive persons before initiation on ART is recommended for all PEPFAR supported sites, again this is highlighted as an important quality assurance measure to reduce HIV misdiagnosis, should only be performed on newly identified PLHIV not yet initiated on ART. And retesting for verification has been shown to be cost effective</a:t>
            </a:r>
          </a:p>
          <a:p>
            <a:pPr algn="l"/>
            <a:endParaRPr lang="en-US" dirty="0"/>
          </a:p>
          <a:p>
            <a:pPr algn="l"/>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4</a:t>
            </a:fld>
            <a:endParaRPr lang="en-US"/>
          </a:p>
        </p:txBody>
      </p:sp>
    </p:spTree>
    <p:extLst>
      <p:ext uri="{BB962C8B-B14F-4D97-AF65-F5344CB8AC3E}">
        <p14:creationId xmlns:p14="http://schemas.microsoft.com/office/powerpoint/2010/main" val="400833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pertains to testing algorithms, this slides is meant to meant to give a picture of where some of the countries PEPFAR supports are in relation to a shift to a 3-test strategy.</a:t>
            </a:r>
          </a:p>
          <a:p>
            <a:endParaRPr lang="en-US" dirty="0"/>
          </a:p>
          <a:p>
            <a:r>
              <a:rPr lang="en-US" dirty="0"/>
              <a:t>Per WHO’s 2019 recommendations, many PEPFAR supported countries have already transitioned or are planning a transition from a two to a three-test algorithm for HIV diagnosis. </a:t>
            </a:r>
          </a:p>
          <a:p>
            <a:endParaRPr lang="en-US" dirty="0"/>
          </a:p>
          <a:p>
            <a:r>
              <a:rPr lang="en-US" dirty="0"/>
              <a:t>Based of our current records of countries the CDC HQ HTS team </a:t>
            </a:r>
            <a:r>
              <a:rPr lang="en-US"/>
              <a:t>supports, there </a:t>
            </a:r>
            <a:r>
              <a:rPr lang="en-US" dirty="0"/>
              <a:t>are 25 currently implementing a 2-test strategy. Of these, 5 are actively transitioning to a serial three test strategy, while 7 are currently implementing a serial three test strategy. 7 countries use a 3</a:t>
            </a:r>
            <a:r>
              <a:rPr lang="en-US" baseline="30000" dirty="0"/>
              <a:t>rd</a:t>
            </a:r>
            <a:r>
              <a:rPr lang="en-US" dirty="0"/>
              <a:t> rapid diagnostic test as a tie breaker, and **6 use ELISA as T2 and/or T3, even though this is no longer recommended. </a:t>
            </a:r>
          </a:p>
          <a:p>
            <a:endParaRPr lang="en-US" dirty="0"/>
          </a:p>
          <a:p>
            <a:r>
              <a:rPr lang="en-US" dirty="0"/>
              <a:t>*************</a:t>
            </a:r>
          </a:p>
          <a:p>
            <a:endParaRPr lang="en-US" dirty="0"/>
          </a:p>
          <a:p>
            <a:r>
              <a:rPr lang="en-US" dirty="0"/>
              <a:t>The countries using ELISA as part of their diagnostic algorithm were not included in the 2 or 3 test totals</a:t>
            </a:r>
          </a:p>
          <a:p>
            <a:endParaRPr lang="en-US" dirty="0"/>
          </a:p>
          <a:p>
            <a:r>
              <a:rPr lang="en-US" dirty="0"/>
              <a:t>For some Asian countries, they could use a rapid test or an </a:t>
            </a:r>
            <a:r>
              <a:rPr lang="en-US" dirty="0" err="1"/>
              <a:t>elisa</a:t>
            </a:r>
            <a:r>
              <a:rPr lang="en-US" dirty="0"/>
              <a:t> test. Any algorithm that use an </a:t>
            </a:r>
            <a:r>
              <a:rPr lang="en-US" dirty="0" err="1"/>
              <a:t>elisa</a:t>
            </a:r>
            <a:r>
              <a:rPr lang="en-US" dirty="0"/>
              <a:t> as 2n or 3</a:t>
            </a:r>
            <a:r>
              <a:rPr lang="en-US" baseline="30000" dirty="0"/>
              <a:t>rd</a:t>
            </a:r>
            <a:r>
              <a:rPr lang="en-US" dirty="0"/>
              <a:t> test are set aside as this is not what we mean when we say verified/ approved or  recommended method of testing.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5</a:t>
            </a:fld>
            <a:endParaRPr lang="en-US"/>
          </a:p>
        </p:txBody>
      </p:sp>
    </p:spTree>
    <p:extLst>
      <p:ext uri="{BB962C8B-B14F-4D97-AF65-F5344CB8AC3E}">
        <p14:creationId xmlns:p14="http://schemas.microsoft.com/office/powerpoint/2010/main" val="219966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saw in the previous slides, some countries are not aligned with international recommendations whereby there are implementing a tiebreaker strategy, that is, using a 3</a:t>
            </a:r>
            <a:r>
              <a:rPr lang="en-US" baseline="30000" dirty="0"/>
              <a:t>rd</a:t>
            </a:r>
            <a:r>
              <a:rPr lang="en-US" dirty="0"/>
              <a:t> test for diagnosis in the case of a discrepant results between T1 and T2,  and though they are technically implementing a 3-test strategy, they are not implementing it correctly.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have shown that tiebreaker testing strategies increase the likelihood of false-positive results (WHO Information note, Preventing HIV misdiagnosis, Dec 2023), one study in Uganda found that 95% of all false positive results were due to the use of tiebreaker testing, thus this is not recommended by WHO or PEPFAR.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3-test algorithm, In the event of discordance between T1 and T2, repeat T1. If repeat T1 is negative, report as HIV neg. If repeat T1 is positive, report as inconclusive.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again, highlighting the importance of implementing and evaluated and verified National HIV Rapid Testing algorithm to ensure the quality of HIV diagnosis.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6</a:t>
            </a:fld>
            <a:endParaRPr lang="en-US"/>
          </a:p>
        </p:txBody>
      </p:sp>
    </p:spTree>
    <p:extLst>
      <p:ext uri="{BB962C8B-B14F-4D97-AF65-F5344CB8AC3E}">
        <p14:creationId xmlns:p14="http://schemas.microsoft.com/office/powerpoint/2010/main" val="165837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Retest for verification is an essential quality assurance measure that works to ensure we are providing the correct diagnosis for clients. This is the case regardless of what testing strategy is in use by a program. Based on my teams most recent HTS landscape analysis, 20 of 43 CDC supported HTS country programs are currently implementing retest for verification prior to ART initiation. The remaining 23 for either not implementing or our data may be outdated; we are actively collecting this information and updating this data.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this is global data and we do not have the specific for the region. But we can see, of that data that we have pertaining to CDC supported countries, almost half are implementing test for verification.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F5912CB-FB9B-43C6-883C-0CF019F70B99}" type="slidenum">
              <a:rPr lang="en-US" smtClean="0"/>
              <a:t>7</a:t>
            </a:fld>
            <a:endParaRPr lang="en-US"/>
          </a:p>
        </p:txBody>
      </p:sp>
    </p:spTree>
    <p:extLst>
      <p:ext uri="{BB962C8B-B14F-4D97-AF65-F5344CB8AC3E}">
        <p14:creationId xmlns:p14="http://schemas.microsoft.com/office/powerpoint/2010/main" val="60358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many ways we assess quality of testing services among PEPFARs supported sites is through SIMS.</a:t>
            </a:r>
          </a:p>
          <a:p>
            <a:endParaRPr lang="en-US" dirty="0"/>
          </a:p>
          <a:p>
            <a:r>
              <a:rPr lang="en-US" dirty="0"/>
              <a:t>SIMS is a PEPFAR acronym that stands for Site Improvement through Monitoring Systems. SIMS takes a standardized quality assurance approach to monitor impact of PEPFAR programs by assessing site performance against PEPFAR accepted quality standards and identifies areas where quality improvement is needed. </a:t>
            </a:r>
          </a:p>
          <a:p>
            <a:endParaRPr lang="en-US" dirty="0"/>
          </a:p>
          <a:p>
            <a:r>
              <a:rPr lang="en-US" dirty="0"/>
              <a:t>SIMS assessment consists of 10 recommended sets of what we call core essential elements (CEEs), , a program select which CEEs are relevant to their minimum program requirements and their IP-supported program areas at each site/health facility. Following the assessment, </a:t>
            </a:r>
          </a:p>
          <a:p>
            <a:endParaRPr lang="en-US" dirty="0"/>
          </a:p>
          <a:p>
            <a:r>
              <a:rPr lang="en-US" dirty="0"/>
              <a:t>SIMS scores are given by CEE at the site level where green means the site meets the defined standards, yellow means site needs improvement and red means the site needs urgent remediation.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panose="020F0502020204030204"/>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8</a:t>
            </a:fld>
            <a:endParaRPr lang="en-US"/>
          </a:p>
        </p:txBody>
      </p:sp>
    </p:spTree>
    <p:extLst>
      <p:ext uri="{BB962C8B-B14F-4D97-AF65-F5344CB8AC3E}">
        <p14:creationId xmlns:p14="http://schemas.microsoft.com/office/powerpoint/2010/main" val="56408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Within the SIMS assessments, there are a few Core Essential Elements specifically focused on assessing the quality of HIV Testing services, specifically, on assessing compliance with national algorithms, quality assurance of HIV testing services, and assessing for retesting for verification before ART initiation. And each of these CEES are comprise of these questions and components. </a:t>
            </a:r>
          </a:p>
        </p:txBody>
      </p:sp>
      <p:sp>
        <p:nvSpPr>
          <p:cNvPr id="4" name="Slide Number Placeholder 3"/>
          <p:cNvSpPr>
            <a:spLocks noGrp="1"/>
          </p:cNvSpPr>
          <p:nvPr>
            <p:ph type="sldNum" sz="quarter" idx="5"/>
          </p:nvPr>
        </p:nvSpPr>
        <p:spPr/>
        <p:txBody>
          <a:bodyPr/>
          <a:lstStyle/>
          <a:p>
            <a:fld id="{FF5912CB-FB9B-43C6-883C-0CF019F70B99}" type="slidenum">
              <a:rPr lang="en-US" smtClean="0"/>
              <a:t>9</a:t>
            </a:fld>
            <a:endParaRPr lang="en-US"/>
          </a:p>
        </p:txBody>
      </p:sp>
    </p:spTree>
    <p:extLst>
      <p:ext uri="{BB962C8B-B14F-4D97-AF65-F5344CB8AC3E}">
        <p14:creationId xmlns:p14="http://schemas.microsoft.com/office/powerpoint/2010/main" val="160898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here is showing global data for three HTS Quality CEEs: Retest for verification prior to ART initiation for adults in blue, compliance with national testing algorithm in green, and quality assurance of HIV Testing Services in purple. </a:t>
            </a:r>
          </a:p>
          <a:p>
            <a:endParaRPr lang="en-US" dirty="0"/>
          </a:p>
          <a:p>
            <a:r>
              <a:rPr lang="en-US" dirty="0"/>
              <a:t>These data displayed are the percent of sites scoring green in all assessments of that CEE performed in CDC supported countries since FY19. The proportion of green scores has been declining since 2022, with quality assurance of HTS scoring green the least amongst sites. This decline is of note and is a good thing to look at on the country level. </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F5912CB-FB9B-43C6-883C-0CF019F70B99}" type="slidenum">
              <a:rPr lang="en-US" smtClean="0"/>
              <a:t>10</a:t>
            </a:fld>
            <a:endParaRPr lang="en-US"/>
          </a:p>
        </p:txBody>
      </p:sp>
    </p:spTree>
    <p:extLst>
      <p:ext uri="{BB962C8B-B14F-4D97-AF65-F5344CB8AC3E}">
        <p14:creationId xmlns:p14="http://schemas.microsoft.com/office/powerpoint/2010/main" val="416779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E0EAE9-3BBF-C070-C5B8-F0B8896BC25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sp>
        <p:nvSpPr>
          <p:cNvPr id="15" name="Rectangle 14"/>
          <p:cNvSpPr/>
          <p:nvPr userDrawn="1"/>
        </p:nvSpPr>
        <p:spPr>
          <a:xfrm>
            <a:off x="8365733" y="0"/>
            <a:ext cx="3826267" cy="6858000"/>
          </a:xfrm>
          <a:prstGeom prst="rect">
            <a:avLst/>
          </a:prstGeom>
          <a:blipFill dpi="0" rotWithShape="1">
            <a:blip r:embed="rId3" cstate="print">
              <a:alphaModFix amt="70000"/>
              <a:extLst>
                <a:ext uri="{28A0092B-C50C-407E-A947-70E740481C1C}">
                  <a14:useLocalDpi xmlns:a14="http://schemas.microsoft.com/office/drawing/2010/main" val="0"/>
                </a:ext>
              </a:extLst>
            </a:blip>
            <a:srcRect/>
            <a:stretch>
              <a:fillRect l="1974" t="-1882" r="-16678" b="-164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1"/>
          <p:cNvSpPr>
            <a:spLocks noGrp="1"/>
          </p:cNvSpPr>
          <p:nvPr>
            <p:ph type="body" sz="quarter" idx="10"/>
          </p:nvPr>
        </p:nvSpPr>
        <p:spPr>
          <a:xfrm>
            <a:off x="752618" y="4523416"/>
            <a:ext cx="10881360" cy="276999"/>
          </a:xfrm>
          <a:prstGeom prst="rect">
            <a:avLst/>
          </a:prstGeom>
        </p:spPr>
        <p:txBody>
          <a:bodyPr wrap="square" lIns="0" tIns="0" rIns="0" bIns="0"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656362" y="2901776"/>
            <a:ext cx="10926756" cy="1573072"/>
          </a:xfrm>
          <a:prstGeom prst="rect">
            <a:avLst/>
          </a:prstGeom>
        </p:spPr>
        <p:txBody>
          <a:bodyPr lIns="0" tIns="0" rIns="0" bIns="0" anchor="ctr" anchorCtr="0">
            <a:normAutofit/>
          </a:bodyPr>
          <a:lstStyle>
            <a:lvl1pPr algn="l">
              <a:defRPr sz="4800" b="1">
                <a:solidFill>
                  <a:schemeClr val="bg1"/>
                </a:solidFill>
                <a:latin typeface="+mj-lt"/>
              </a:defRPr>
            </a:lvl1pPr>
          </a:lstStyle>
          <a:p>
            <a:r>
              <a:rPr lang="en-US"/>
              <a:t>Click to edit Master title style</a:t>
            </a:r>
          </a:p>
        </p:txBody>
      </p:sp>
      <p:sp>
        <p:nvSpPr>
          <p:cNvPr id="2" name="Text Placeholder 21">
            <a:extLst>
              <a:ext uri="{FF2B5EF4-FFF2-40B4-BE49-F238E27FC236}">
                <a16:creationId xmlns:a16="http://schemas.microsoft.com/office/drawing/2014/main" id="{22E19675-FC55-0CAA-E275-56E389B6CD52}"/>
              </a:ext>
            </a:extLst>
          </p:cNvPr>
          <p:cNvSpPr>
            <a:spLocks noGrp="1"/>
          </p:cNvSpPr>
          <p:nvPr>
            <p:ph type="body" sz="quarter" idx="11"/>
          </p:nvPr>
        </p:nvSpPr>
        <p:spPr>
          <a:xfrm>
            <a:off x="752617" y="5960061"/>
            <a:ext cx="10881360" cy="221599"/>
          </a:xfrm>
          <a:prstGeom prst="rect">
            <a:avLst/>
          </a:prstGeom>
        </p:spPr>
        <p:txBody>
          <a:bodyPr wrap="square" lIns="0" tIns="0" rIns="0" bIns="0" anchor="ctr" anchorCtr="0">
            <a:spAutoFit/>
          </a:bodyPr>
          <a:lstStyle>
            <a:lvl1pPr marL="0" indent="0" algn="l">
              <a:buNone/>
              <a:defRPr sz="1600">
                <a:solidFill>
                  <a:schemeClr val="bg1"/>
                </a:solidFill>
                <a:latin typeface="+mj-lt"/>
              </a:defRPr>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DF4C1AAD-DEB1-2A9C-22FD-54C06380F0C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81163" y="635465"/>
            <a:ext cx="4572000" cy="1425573"/>
          </a:xfrm>
          <a:prstGeom prst="rect">
            <a:avLst/>
          </a:prstGeom>
        </p:spPr>
      </p:pic>
    </p:spTree>
    <p:extLst>
      <p:ext uri="{BB962C8B-B14F-4D97-AF65-F5344CB8AC3E}">
        <p14:creationId xmlns:p14="http://schemas.microsoft.com/office/powerpoint/2010/main" val="20317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Dark Blue_Asia Region">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D5592D31-DC8C-9ABE-D464-EECFF011FB47}"/>
              </a:ext>
            </a:extLst>
          </p:cNvPr>
          <p:cNvSpPr>
            <a:spLocks noGrp="1"/>
          </p:cNvSpPr>
          <p:nvPr>
            <p:ph type="body" sz="quarter" idx="15"/>
          </p:nvPr>
        </p:nvSpPr>
        <p:spPr>
          <a:xfrm>
            <a:off x="1197431"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3" name="Picture 2" descr="Diagram&#10;&#10;Description automatically generated">
            <a:extLst>
              <a:ext uri="{FF2B5EF4-FFF2-40B4-BE49-F238E27FC236}">
                <a16:creationId xmlns:a16="http://schemas.microsoft.com/office/drawing/2014/main" id="{ACEC1964-8E43-398C-C845-FB5CF369C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923" y="5873907"/>
            <a:ext cx="931070" cy="931070"/>
          </a:xfrm>
          <a:prstGeom prst="rect">
            <a:avLst/>
          </a:prstGeom>
        </p:spPr>
      </p:pic>
    </p:spTree>
    <p:extLst>
      <p:ext uri="{BB962C8B-B14F-4D97-AF65-F5344CB8AC3E}">
        <p14:creationId xmlns:p14="http://schemas.microsoft.com/office/powerpoint/2010/main" val="295391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Dark Blue_West Africa">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CEC1964-8E43-398C-C845-FB5CF369C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2" name="Text Placeholder 3">
            <a:extLst>
              <a:ext uri="{FF2B5EF4-FFF2-40B4-BE49-F238E27FC236}">
                <a16:creationId xmlns:a16="http://schemas.microsoft.com/office/drawing/2014/main" id="{9E7F4EFF-538D-EEA2-7FBC-C2D1B48C5E8E}"/>
              </a:ext>
            </a:extLst>
          </p:cNvPr>
          <p:cNvSpPr>
            <a:spLocks noGrp="1"/>
          </p:cNvSpPr>
          <p:nvPr>
            <p:ph type="body" sz="quarter" idx="15"/>
          </p:nvPr>
        </p:nvSpPr>
        <p:spPr>
          <a:xfrm>
            <a:off x="1197431"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18168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Dark Blue_Western Hemisphere">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CEC1964-8E43-398C-C845-FB5CF369C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2" name="Text Placeholder 3">
            <a:extLst>
              <a:ext uri="{FF2B5EF4-FFF2-40B4-BE49-F238E27FC236}">
                <a16:creationId xmlns:a16="http://schemas.microsoft.com/office/drawing/2014/main" id="{72834C56-8793-9A2A-E289-29123D468E2B}"/>
              </a:ext>
            </a:extLst>
          </p:cNvPr>
          <p:cNvSpPr>
            <a:spLocks noGrp="1"/>
          </p:cNvSpPr>
          <p:nvPr>
            <p:ph type="body" sz="quarter" idx="15"/>
          </p:nvPr>
        </p:nvSpPr>
        <p:spPr>
          <a:xfrm>
            <a:off x="1197431"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135217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Dark Blue_Country Logo">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AB78DD-25DA-1BEA-214B-8FC242AB0FFC}"/>
              </a:ext>
            </a:extLst>
          </p:cNvPr>
          <p:cNvSpPr>
            <a:spLocks noGrp="1"/>
          </p:cNvSpPr>
          <p:nvPr>
            <p:ph type="body" sz="quarter" idx="15"/>
          </p:nvPr>
        </p:nvSpPr>
        <p:spPr>
          <a:xfrm>
            <a:off x="1521539"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5" name="Picture 4">
            <a:extLst>
              <a:ext uri="{FF2B5EF4-FFF2-40B4-BE49-F238E27FC236}">
                <a16:creationId xmlns:a16="http://schemas.microsoft.com/office/drawing/2014/main" id="{DBBDD0FF-9B1D-07EC-3981-E2184C5017E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1864" y="5874505"/>
            <a:ext cx="1221028" cy="834109"/>
          </a:xfrm>
          <a:prstGeom prst="rect">
            <a:avLst/>
          </a:prstGeom>
        </p:spPr>
      </p:pic>
    </p:spTree>
    <p:extLst>
      <p:ext uri="{BB962C8B-B14F-4D97-AF65-F5344CB8AC3E}">
        <p14:creationId xmlns:p14="http://schemas.microsoft.com/office/powerpoint/2010/main" val="102704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FA5C3E4E-8DDA-0044-5F77-2C8EDF4AD256}"/>
              </a:ext>
            </a:extLst>
          </p:cNvPr>
          <p:cNvSpPr>
            <a:spLocks noGrp="1"/>
          </p:cNvSpPr>
          <p:nvPr>
            <p:ph type="body" sz="quarter" idx="16"/>
          </p:nvPr>
        </p:nvSpPr>
        <p:spPr>
          <a:xfrm>
            <a:off x="286730" y="1183590"/>
            <a:ext cx="11702071" cy="4910034"/>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7E5D792-F118-152D-8977-F0E05835FA24}"/>
              </a:ext>
            </a:extLst>
          </p:cNvPr>
          <p:cNvSpPr>
            <a:spLocks noGrp="1"/>
          </p:cNvSpPr>
          <p:nvPr>
            <p:ph type="body" sz="quarter" idx="15"/>
          </p:nvPr>
        </p:nvSpPr>
        <p:spPr>
          <a:xfrm>
            <a:off x="254633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6" name="Picture 5">
            <a:extLst>
              <a:ext uri="{FF2B5EF4-FFF2-40B4-BE49-F238E27FC236}">
                <a16:creationId xmlns:a16="http://schemas.microsoft.com/office/drawing/2014/main" id="{3EACC75A-07BF-053A-D197-849C22BFC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82604" y="6093624"/>
            <a:ext cx="2286000" cy="715280"/>
          </a:xfrm>
          <a:prstGeom prst="rect">
            <a:avLst/>
          </a:prstGeom>
        </p:spPr>
      </p:pic>
    </p:spTree>
    <p:extLst>
      <p:ext uri="{BB962C8B-B14F-4D97-AF65-F5344CB8AC3E}">
        <p14:creationId xmlns:p14="http://schemas.microsoft.com/office/powerpoint/2010/main" val="27590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_FA Logo">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25243BBC-DE57-E145-BCC3-F52FA3DAA90B}"/>
              </a:ext>
            </a:extLst>
          </p:cNvPr>
          <p:cNvSpPr>
            <a:spLocks noGrp="1"/>
          </p:cNvSpPr>
          <p:nvPr>
            <p:ph type="body" sz="quarter" idx="15"/>
          </p:nvPr>
        </p:nvSpPr>
        <p:spPr>
          <a:xfrm>
            <a:off x="154001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10" name="Picture 9" descr="A picture containing text, sign&#10;&#10;Description automatically generated">
            <a:extLst>
              <a:ext uri="{FF2B5EF4-FFF2-40B4-BE49-F238E27FC236}">
                <a16:creationId xmlns:a16="http://schemas.microsoft.com/office/drawing/2014/main" id="{FF60BCE1-D132-E03D-FEDE-AAD151C0AC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864" y="5856033"/>
            <a:ext cx="1204691" cy="861817"/>
          </a:xfrm>
          <a:prstGeom prst="rect">
            <a:avLst/>
          </a:prstGeom>
        </p:spPr>
      </p:pic>
    </p:spTree>
    <p:extLst>
      <p:ext uri="{BB962C8B-B14F-4D97-AF65-F5344CB8AC3E}">
        <p14:creationId xmlns:p14="http://schemas.microsoft.com/office/powerpoint/2010/main" val="17250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_Asia Region">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D5592D31-DC8C-9ABE-D464-EECFF011FB47}"/>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3" name="Picture 2" descr="Diagram&#10;&#10;Description automatically generated">
            <a:extLst>
              <a:ext uri="{FF2B5EF4-FFF2-40B4-BE49-F238E27FC236}">
                <a16:creationId xmlns:a16="http://schemas.microsoft.com/office/drawing/2014/main" id="{ACEC1964-8E43-398C-C845-FB5CF369C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923" y="5873907"/>
            <a:ext cx="931070" cy="931070"/>
          </a:xfrm>
          <a:prstGeom prst="rect">
            <a:avLst/>
          </a:prstGeom>
        </p:spPr>
      </p:pic>
    </p:spTree>
    <p:extLst>
      <p:ext uri="{BB962C8B-B14F-4D97-AF65-F5344CB8AC3E}">
        <p14:creationId xmlns:p14="http://schemas.microsoft.com/office/powerpoint/2010/main" val="197554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lue_West Africa">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ACEC1964-8E43-398C-C845-FB5CF369CE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2" name="Text Placeholder 3">
            <a:extLst>
              <a:ext uri="{FF2B5EF4-FFF2-40B4-BE49-F238E27FC236}">
                <a16:creationId xmlns:a16="http://schemas.microsoft.com/office/drawing/2014/main" id="{2E7D5E8F-CB2D-D0B0-3A76-6FE4121D373D}"/>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69511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lue_Western Hemisphere">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1D005DD-2D0A-C314-F8EE-5E2166FEDE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5" name="Text Placeholder 3">
            <a:extLst>
              <a:ext uri="{FF2B5EF4-FFF2-40B4-BE49-F238E27FC236}">
                <a16:creationId xmlns:a16="http://schemas.microsoft.com/office/drawing/2014/main" id="{1976E035-97D3-1FFF-7F51-A2968A3B0437}"/>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38803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Blue_Country Logo">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280ED5F2-B6D6-FA71-A2B8-AFAE84857226}"/>
              </a:ext>
            </a:extLst>
          </p:cNvPr>
          <p:cNvSpPr>
            <a:spLocks noGrp="1"/>
          </p:cNvSpPr>
          <p:nvPr>
            <p:ph type="body" sz="quarter" idx="15"/>
          </p:nvPr>
        </p:nvSpPr>
        <p:spPr>
          <a:xfrm>
            <a:off x="1521539"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3" name="Picture 2">
            <a:extLst>
              <a:ext uri="{FF2B5EF4-FFF2-40B4-BE49-F238E27FC236}">
                <a16:creationId xmlns:a16="http://schemas.microsoft.com/office/drawing/2014/main" id="{26C0AE00-C111-690A-BA41-11ED2656775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1864" y="5874505"/>
            <a:ext cx="1221028" cy="834109"/>
          </a:xfrm>
          <a:prstGeom prst="rect">
            <a:avLst/>
          </a:prstGeom>
        </p:spPr>
      </p:pic>
    </p:spTree>
    <p:extLst>
      <p:ext uri="{BB962C8B-B14F-4D97-AF65-F5344CB8AC3E}">
        <p14:creationId xmlns:p14="http://schemas.microsoft.com/office/powerpoint/2010/main" val="38324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Centered">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727DA-7E5E-975D-665E-7E663EFAEF1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sp>
        <p:nvSpPr>
          <p:cNvPr id="8" name="Text Placeholder 21"/>
          <p:cNvSpPr>
            <a:spLocks noGrp="1"/>
          </p:cNvSpPr>
          <p:nvPr>
            <p:ph type="body" sz="quarter" idx="10"/>
          </p:nvPr>
        </p:nvSpPr>
        <p:spPr>
          <a:xfrm>
            <a:off x="374424" y="4217938"/>
            <a:ext cx="11443153"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374423" y="2642464"/>
            <a:ext cx="11443155" cy="1573072"/>
          </a:xfrm>
          <a:prstGeom prst="rect">
            <a:avLst/>
          </a:prstGeom>
        </p:spPr>
        <p:txBody>
          <a:bodyPr anchor="ctr" anchorCtr="0">
            <a:normAutofit/>
          </a:bodyPr>
          <a:lstStyle>
            <a:lvl1pPr algn="ctr">
              <a:defRPr sz="4800" b="1">
                <a:solidFill>
                  <a:schemeClr val="bg1"/>
                </a:solidFill>
                <a:latin typeface="+mj-lt"/>
              </a:defRPr>
            </a:lvl1pPr>
          </a:lstStyle>
          <a:p>
            <a:r>
              <a:rPr lang="en-US"/>
              <a:t>Click to edit Master title style</a:t>
            </a:r>
          </a:p>
        </p:txBody>
      </p:sp>
      <p:sp>
        <p:nvSpPr>
          <p:cNvPr id="16" name="Text Placeholder 21">
            <a:extLst>
              <a:ext uri="{FF2B5EF4-FFF2-40B4-BE49-F238E27FC236}">
                <a16:creationId xmlns:a16="http://schemas.microsoft.com/office/drawing/2014/main" id="{C825E2FE-9228-C523-C20A-468B550A9D4A}"/>
              </a:ext>
            </a:extLst>
          </p:cNvPr>
          <p:cNvSpPr>
            <a:spLocks noGrp="1"/>
          </p:cNvSpPr>
          <p:nvPr>
            <p:ph type="body" sz="quarter" idx="11"/>
          </p:nvPr>
        </p:nvSpPr>
        <p:spPr>
          <a:xfrm>
            <a:off x="462683" y="6065567"/>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pic>
        <p:nvPicPr>
          <p:cNvPr id="5" name="Picture 4" descr="Text, logo&#10;&#10;Description automatically generated">
            <a:extLst>
              <a:ext uri="{FF2B5EF4-FFF2-40B4-BE49-F238E27FC236}">
                <a16:creationId xmlns:a16="http://schemas.microsoft.com/office/drawing/2014/main" id="{734F37F6-ECAF-1E91-E62B-AAD12E31596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810000" y="635465"/>
            <a:ext cx="4572000" cy="1425573"/>
          </a:xfrm>
          <a:prstGeom prst="rect">
            <a:avLst/>
          </a:prstGeom>
        </p:spPr>
      </p:pic>
    </p:spTree>
    <p:extLst>
      <p:ext uri="{BB962C8B-B14F-4D97-AF65-F5344CB8AC3E}">
        <p14:creationId xmlns:p14="http://schemas.microsoft.com/office/powerpoint/2010/main" val="3873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Red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3">
            <a:extLst>
              <a:ext uri="{FF2B5EF4-FFF2-40B4-BE49-F238E27FC236}">
                <a16:creationId xmlns:a16="http://schemas.microsoft.com/office/drawing/2014/main" id="{16661403-F99C-E601-3BED-433F9BFA8C73}"/>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A97D4F64-33EF-6869-422C-E8D6BC596A39}"/>
              </a:ext>
            </a:extLst>
          </p:cNvPr>
          <p:cNvSpPr>
            <a:spLocks noGrp="1"/>
          </p:cNvSpPr>
          <p:nvPr>
            <p:ph type="body" sz="quarter" idx="15"/>
          </p:nvPr>
        </p:nvSpPr>
        <p:spPr>
          <a:xfrm>
            <a:off x="254633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6" name="Picture 5">
            <a:extLst>
              <a:ext uri="{FF2B5EF4-FFF2-40B4-BE49-F238E27FC236}">
                <a16:creationId xmlns:a16="http://schemas.microsoft.com/office/drawing/2014/main" id="{380E3391-621E-B76A-A77C-3D4D34C0E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82604" y="6093624"/>
            <a:ext cx="2286000" cy="715280"/>
          </a:xfrm>
          <a:prstGeom prst="rect">
            <a:avLst/>
          </a:prstGeom>
        </p:spPr>
      </p:pic>
    </p:spTree>
    <p:extLst>
      <p:ext uri="{BB962C8B-B14F-4D97-AF65-F5344CB8AC3E}">
        <p14:creationId xmlns:p14="http://schemas.microsoft.com/office/powerpoint/2010/main" val="34607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Red_FA Logo">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6E0E88C3-0165-716D-D7C6-D9194D92F3D1}"/>
              </a:ext>
            </a:extLst>
          </p:cNvPr>
          <p:cNvSpPr>
            <a:spLocks noGrp="1"/>
          </p:cNvSpPr>
          <p:nvPr>
            <p:ph type="body" sz="quarter" idx="15"/>
          </p:nvPr>
        </p:nvSpPr>
        <p:spPr>
          <a:xfrm>
            <a:off x="154001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3" name="Picture 2" descr="A picture containing text, sign&#10;&#10;Description automatically generated">
            <a:extLst>
              <a:ext uri="{FF2B5EF4-FFF2-40B4-BE49-F238E27FC236}">
                <a16:creationId xmlns:a16="http://schemas.microsoft.com/office/drawing/2014/main" id="{9003C5F7-15E9-2A46-925E-1E9AE479AA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864" y="5856033"/>
            <a:ext cx="1204691" cy="861817"/>
          </a:xfrm>
          <a:prstGeom prst="rect">
            <a:avLst/>
          </a:prstGeom>
        </p:spPr>
      </p:pic>
    </p:spTree>
    <p:extLst>
      <p:ext uri="{BB962C8B-B14F-4D97-AF65-F5344CB8AC3E}">
        <p14:creationId xmlns:p14="http://schemas.microsoft.com/office/powerpoint/2010/main" val="14745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Red_Asia Region">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3">
            <a:extLst>
              <a:ext uri="{FF2B5EF4-FFF2-40B4-BE49-F238E27FC236}">
                <a16:creationId xmlns:a16="http://schemas.microsoft.com/office/drawing/2014/main" id="{55372999-5B7C-6FA2-D00D-697914850455}"/>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4" name="Picture 3" descr="Diagram&#10;&#10;Description automatically generated">
            <a:extLst>
              <a:ext uri="{FF2B5EF4-FFF2-40B4-BE49-F238E27FC236}">
                <a16:creationId xmlns:a16="http://schemas.microsoft.com/office/drawing/2014/main" id="{8F62F4B4-9392-3E1C-4C1B-310E70E671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923" y="5873907"/>
            <a:ext cx="931070" cy="931070"/>
          </a:xfrm>
          <a:prstGeom prst="rect">
            <a:avLst/>
          </a:prstGeom>
        </p:spPr>
      </p:pic>
    </p:spTree>
    <p:extLst>
      <p:ext uri="{BB962C8B-B14F-4D97-AF65-F5344CB8AC3E}">
        <p14:creationId xmlns:p14="http://schemas.microsoft.com/office/powerpoint/2010/main" val="13263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Red_West Africa">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0AB3715-51FF-A389-0BBB-F6478A917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4" name="Text Placeholder 3">
            <a:extLst>
              <a:ext uri="{FF2B5EF4-FFF2-40B4-BE49-F238E27FC236}">
                <a16:creationId xmlns:a16="http://schemas.microsoft.com/office/drawing/2014/main" id="{284418C4-32B8-9026-FCD2-E0FB48FEAE33}"/>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1034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Red_Western Hemisphere">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C1195D7-F55A-E8F8-6D6F-A26C9226F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7" name="Text Placeholder 3">
            <a:extLst>
              <a:ext uri="{FF2B5EF4-FFF2-40B4-BE49-F238E27FC236}">
                <a16:creationId xmlns:a16="http://schemas.microsoft.com/office/drawing/2014/main" id="{9D013F02-4209-EE7E-F8CB-EDD4EEC2886D}"/>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360396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Red_Country Logo">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3"/>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4182C8-B7EC-D273-D47E-F00A7198DC16}"/>
              </a:ext>
            </a:extLst>
          </p:cNvPr>
          <p:cNvSpPr>
            <a:spLocks noGrp="1"/>
          </p:cNvSpPr>
          <p:nvPr>
            <p:ph type="body" sz="quarter" idx="15"/>
          </p:nvPr>
        </p:nvSpPr>
        <p:spPr>
          <a:xfrm>
            <a:off x="1521539"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5" name="Picture 4">
            <a:extLst>
              <a:ext uri="{FF2B5EF4-FFF2-40B4-BE49-F238E27FC236}">
                <a16:creationId xmlns:a16="http://schemas.microsoft.com/office/drawing/2014/main" id="{B35D81C4-BF1D-8FC9-092B-B3C620E5DB3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1864" y="5874505"/>
            <a:ext cx="1221028" cy="834109"/>
          </a:xfrm>
          <a:prstGeom prst="rect">
            <a:avLst/>
          </a:prstGeom>
        </p:spPr>
      </p:pic>
    </p:spTree>
    <p:extLst>
      <p:ext uri="{BB962C8B-B14F-4D97-AF65-F5344CB8AC3E}">
        <p14:creationId xmlns:p14="http://schemas.microsoft.com/office/powerpoint/2010/main" val="19763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lue Header Line">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cxnSp>
        <p:nvCxnSpPr>
          <p:cNvPr id="13" name="Straight Connector 12">
            <a:extLst>
              <a:ext uri="{FF2B5EF4-FFF2-40B4-BE49-F238E27FC236}">
                <a16:creationId xmlns:a16="http://schemas.microsoft.com/office/drawing/2014/main" id="{F243A5A1-B41C-C1B0-72E9-C07D3BF00340}"/>
              </a:ext>
            </a:extLst>
          </p:cNvPr>
          <p:cNvCxnSpPr>
            <a:cxnSpLocks/>
          </p:cNvCxnSpPr>
          <p:nvPr userDrawn="1"/>
        </p:nvCxnSpPr>
        <p:spPr>
          <a:xfrm>
            <a:off x="0" y="105212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15D0C38F-8FB5-4F7A-F5BA-4EDB3E8284DB}"/>
              </a:ext>
            </a:extLst>
          </p:cNvPr>
          <p:cNvSpPr>
            <a:spLocks noGrp="1"/>
          </p:cNvSpPr>
          <p:nvPr>
            <p:ph type="body" sz="quarter" idx="16"/>
          </p:nvPr>
        </p:nvSpPr>
        <p:spPr>
          <a:xfrm>
            <a:off x="286730" y="1183590"/>
            <a:ext cx="11702071" cy="491003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652CA68D-01B9-392A-7F9E-95DC02746416}"/>
              </a:ext>
            </a:extLst>
          </p:cNvPr>
          <p:cNvSpPr>
            <a:spLocks noGrp="1"/>
          </p:cNvSpPr>
          <p:nvPr>
            <p:ph type="body" sz="quarter" idx="15"/>
          </p:nvPr>
        </p:nvSpPr>
        <p:spPr>
          <a:xfrm>
            <a:off x="254633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6" name="Picture 5">
            <a:extLst>
              <a:ext uri="{FF2B5EF4-FFF2-40B4-BE49-F238E27FC236}">
                <a16:creationId xmlns:a16="http://schemas.microsoft.com/office/drawing/2014/main" id="{802C0667-6982-CCCC-A123-81F6F25D59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82604" y="6093624"/>
            <a:ext cx="2286000" cy="715280"/>
          </a:xfrm>
          <a:prstGeom prst="rect">
            <a:avLst/>
          </a:prstGeom>
        </p:spPr>
      </p:pic>
    </p:spTree>
    <p:extLst>
      <p:ext uri="{BB962C8B-B14F-4D97-AF65-F5344CB8AC3E}">
        <p14:creationId xmlns:p14="http://schemas.microsoft.com/office/powerpoint/2010/main" val="59783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Blue Header Line_FA">
    <p:spTree>
      <p:nvGrpSpPr>
        <p:cNvPr id="1" name=""/>
        <p:cNvGrpSpPr/>
        <p:nvPr/>
      </p:nvGrpSpPr>
      <p:grpSpPr>
        <a:xfrm>
          <a:off x="0" y="0"/>
          <a:ext cx="0" cy="0"/>
          <a:chOff x="0" y="0"/>
          <a:chExt cx="0" cy="0"/>
        </a:xfrm>
      </p:grpSpPr>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9">
            <a:extLst>
              <a:ext uri="{FF2B5EF4-FFF2-40B4-BE49-F238E27FC236}">
                <a16:creationId xmlns:a16="http://schemas.microsoft.com/office/drawing/2014/main" id="{DA34AAC7-A1A2-6BA4-5927-27CEF33919C0}"/>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332ED05B-AC70-EDAE-CD00-A014758DC9DD}"/>
              </a:ext>
            </a:extLst>
          </p:cNvPr>
          <p:cNvCxnSpPr>
            <a:cxnSpLocks/>
          </p:cNvCxnSpPr>
          <p:nvPr userDrawn="1"/>
        </p:nvCxnSpPr>
        <p:spPr>
          <a:xfrm>
            <a:off x="0" y="105212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6421BDF0-9B2A-38CA-C222-10D83F022B38}"/>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318FCD8-F74C-8D34-2028-0F96163A8E7D}"/>
              </a:ext>
            </a:extLst>
          </p:cNvPr>
          <p:cNvSpPr>
            <a:spLocks noGrp="1"/>
          </p:cNvSpPr>
          <p:nvPr>
            <p:ph type="body" sz="quarter" idx="15"/>
          </p:nvPr>
        </p:nvSpPr>
        <p:spPr>
          <a:xfrm>
            <a:off x="154001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8" name="Picture 7" descr="A picture containing text, sign&#10;&#10;Description automatically generated">
            <a:extLst>
              <a:ext uri="{FF2B5EF4-FFF2-40B4-BE49-F238E27FC236}">
                <a16:creationId xmlns:a16="http://schemas.microsoft.com/office/drawing/2014/main" id="{D377C9D8-ADAC-DD1A-7552-A4DC9A88A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864" y="5856033"/>
            <a:ext cx="1204691" cy="861817"/>
          </a:xfrm>
          <a:prstGeom prst="rect">
            <a:avLst/>
          </a:prstGeom>
        </p:spPr>
      </p:pic>
    </p:spTree>
    <p:extLst>
      <p:ext uri="{BB962C8B-B14F-4D97-AF65-F5344CB8AC3E}">
        <p14:creationId xmlns:p14="http://schemas.microsoft.com/office/powerpoint/2010/main" val="173218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ue Line_Country Logo">
    <p:spTree>
      <p:nvGrpSpPr>
        <p:cNvPr id="1" name=""/>
        <p:cNvGrpSpPr/>
        <p:nvPr/>
      </p:nvGrpSpPr>
      <p:grpSpPr>
        <a:xfrm>
          <a:off x="0" y="0"/>
          <a:ext cx="0" cy="0"/>
          <a:chOff x="0" y="0"/>
          <a:chExt cx="0" cy="0"/>
        </a:xfrm>
      </p:grpSpPr>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9">
            <a:extLst>
              <a:ext uri="{FF2B5EF4-FFF2-40B4-BE49-F238E27FC236}">
                <a16:creationId xmlns:a16="http://schemas.microsoft.com/office/drawing/2014/main" id="{F0D30102-3E0A-AF7A-3BD2-BDB99AC8DF39}"/>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4DE29D1B-6E51-5E2C-D9EC-3741B280FD43}"/>
              </a:ext>
            </a:extLst>
          </p:cNvPr>
          <p:cNvCxnSpPr>
            <a:cxnSpLocks/>
          </p:cNvCxnSpPr>
          <p:nvPr userDrawn="1"/>
        </p:nvCxnSpPr>
        <p:spPr>
          <a:xfrm>
            <a:off x="0" y="105212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CA38C82-AC22-CA5A-D791-52719D285CD7}"/>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BCFB067-9AC7-FA77-CEFB-F32C68B28FE1}"/>
              </a:ext>
            </a:extLst>
          </p:cNvPr>
          <p:cNvSpPr>
            <a:spLocks noGrp="1"/>
          </p:cNvSpPr>
          <p:nvPr>
            <p:ph type="body" sz="quarter" idx="15"/>
          </p:nvPr>
        </p:nvSpPr>
        <p:spPr>
          <a:xfrm>
            <a:off x="1521539"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6" name="Picture 5">
            <a:extLst>
              <a:ext uri="{FF2B5EF4-FFF2-40B4-BE49-F238E27FC236}">
                <a16:creationId xmlns:a16="http://schemas.microsoft.com/office/drawing/2014/main" id="{9AC7DD64-A5D4-4446-777B-AA48CA1F459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1864" y="5874505"/>
            <a:ext cx="1221028" cy="834109"/>
          </a:xfrm>
          <a:prstGeom prst="rect">
            <a:avLst/>
          </a:prstGeom>
        </p:spPr>
      </p:pic>
    </p:spTree>
    <p:extLst>
      <p:ext uri="{BB962C8B-B14F-4D97-AF65-F5344CB8AC3E}">
        <p14:creationId xmlns:p14="http://schemas.microsoft.com/office/powerpoint/2010/main" val="157126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Blue Line_West Africa">
    <p:spTree>
      <p:nvGrpSpPr>
        <p:cNvPr id="1" name=""/>
        <p:cNvGrpSpPr/>
        <p:nvPr/>
      </p:nvGrpSpPr>
      <p:grpSpPr>
        <a:xfrm>
          <a:off x="0" y="0"/>
          <a:ext cx="0" cy="0"/>
          <a:chOff x="0" y="0"/>
          <a:chExt cx="0" cy="0"/>
        </a:xfrm>
      </p:grpSpPr>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9">
            <a:extLst>
              <a:ext uri="{FF2B5EF4-FFF2-40B4-BE49-F238E27FC236}">
                <a16:creationId xmlns:a16="http://schemas.microsoft.com/office/drawing/2014/main" id="{F0D30102-3E0A-AF7A-3BD2-BDB99AC8DF39}"/>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4DE29D1B-6E51-5E2C-D9EC-3741B280FD43}"/>
              </a:ext>
            </a:extLst>
          </p:cNvPr>
          <p:cNvCxnSpPr>
            <a:cxnSpLocks/>
          </p:cNvCxnSpPr>
          <p:nvPr userDrawn="1"/>
        </p:nvCxnSpPr>
        <p:spPr>
          <a:xfrm>
            <a:off x="0" y="105212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CA38C82-AC22-CA5A-D791-52719D285CD7}"/>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E129F07-2C0A-E452-E1F7-F35BEDEDD9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8" name="Text Placeholder 3">
            <a:extLst>
              <a:ext uri="{FF2B5EF4-FFF2-40B4-BE49-F238E27FC236}">
                <a16:creationId xmlns:a16="http://schemas.microsoft.com/office/drawing/2014/main" id="{E241E089-489C-6378-8C08-4D48B77A9916}"/>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8347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Centered_Stacked Logo">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65874B-E04E-4186-AD12-29C15A0E3957}"/>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sp>
        <p:nvSpPr>
          <p:cNvPr id="16" name="Text Placeholder 21">
            <a:extLst>
              <a:ext uri="{FF2B5EF4-FFF2-40B4-BE49-F238E27FC236}">
                <a16:creationId xmlns:a16="http://schemas.microsoft.com/office/drawing/2014/main" id="{C825E2FE-9228-C523-C20A-468B550A9D4A}"/>
              </a:ext>
            </a:extLst>
          </p:cNvPr>
          <p:cNvSpPr>
            <a:spLocks noGrp="1"/>
          </p:cNvSpPr>
          <p:nvPr>
            <p:ph type="body" sz="quarter" idx="11"/>
          </p:nvPr>
        </p:nvSpPr>
        <p:spPr>
          <a:xfrm>
            <a:off x="462683" y="6188399"/>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sp>
        <p:nvSpPr>
          <p:cNvPr id="19" name="Text Placeholder 21">
            <a:extLst>
              <a:ext uri="{FF2B5EF4-FFF2-40B4-BE49-F238E27FC236}">
                <a16:creationId xmlns:a16="http://schemas.microsoft.com/office/drawing/2014/main" id="{EB43F174-9215-3816-F2EC-C49C356E1D4D}"/>
              </a:ext>
            </a:extLst>
          </p:cNvPr>
          <p:cNvSpPr>
            <a:spLocks noGrp="1"/>
          </p:cNvSpPr>
          <p:nvPr>
            <p:ph type="body" sz="quarter" idx="10"/>
          </p:nvPr>
        </p:nvSpPr>
        <p:spPr>
          <a:xfrm>
            <a:off x="374425" y="4304250"/>
            <a:ext cx="11443153"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20" name="Title 16">
            <a:extLst>
              <a:ext uri="{FF2B5EF4-FFF2-40B4-BE49-F238E27FC236}">
                <a16:creationId xmlns:a16="http://schemas.microsoft.com/office/drawing/2014/main" id="{08A9FE4D-9DD0-70E9-83CB-246A20AAB138}"/>
              </a:ext>
            </a:extLst>
          </p:cNvPr>
          <p:cNvSpPr>
            <a:spLocks noGrp="1"/>
          </p:cNvSpPr>
          <p:nvPr>
            <p:ph type="title"/>
          </p:nvPr>
        </p:nvSpPr>
        <p:spPr>
          <a:xfrm>
            <a:off x="374423" y="3170706"/>
            <a:ext cx="11443155" cy="1131142"/>
          </a:xfrm>
          <a:prstGeom prst="rect">
            <a:avLst/>
          </a:prstGeom>
        </p:spPr>
        <p:txBody>
          <a:bodyPr anchor="ctr" anchorCtr="0">
            <a:normAutofit/>
          </a:bodyPr>
          <a:lstStyle>
            <a:lvl1pPr algn="ctr">
              <a:defRPr sz="4800" b="1">
                <a:solidFill>
                  <a:schemeClr val="bg1"/>
                </a:solidFill>
                <a:latin typeface="+mj-lt"/>
              </a:defRPr>
            </a:lvl1pPr>
          </a:lstStyle>
          <a:p>
            <a:r>
              <a:rPr lang="en-US"/>
              <a:t>Click to edit Master title style</a:t>
            </a:r>
          </a:p>
        </p:txBody>
      </p:sp>
      <p:pic>
        <p:nvPicPr>
          <p:cNvPr id="4" name="Picture 3" descr="A picture containing calendar&#10;&#10;Description automatically generated">
            <a:extLst>
              <a:ext uri="{FF2B5EF4-FFF2-40B4-BE49-F238E27FC236}">
                <a16:creationId xmlns:a16="http://schemas.microsoft.com/office/drawing/2014/main" id="{F3AE6F39-B67E-0AEE-0293-0028F0F33D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054637" y="355669"/>
            <a:ext cx="2082726" cy="2468880"/>
          </a:xfrm>
          <a:prstGeom prst="rect">
            <a:avLst/>
          </a:prstGeom>
        </p:spPr>
      </p:pic>
    </p:spTree>
    <p:extLst>
      <p:ext uri="{BB962C8B-B14F-4D97-AF65-F5344CB8AC3E}">
        <p14:creationId xmlns:p14="http://schemas.microsoft.com/office/powerpoint/2010/main" val="35066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Blue Line_Asia">
    <p:spTree>
      <p:nvGrpSpPr>
        <p:cNvPr id="1" name=""/>
        <p:cNvGrpSpPr/>
        <p:nvPr/>
      </p:nvGrpSpPr>
      <p:grpSpPr>
        <a:xfrm>
          <a:off x="0" y="0"/>
          <a:ext cx="0" cy="0"/>
          <a:chOff x="0" y="0"/>
          <a:chExt cx="0" cy="0"/>
        </a:xfrm>
      </p:grpSpPr>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9">
            <a:extLst>
              <a:ext uri="{FF2B5EF4-FFF2-40B4-BE49-F238E27FC236}">
                <a16:creationId xmlns:a16="http://schemas.microsoft.com/office/drawing/2014/main" id="{F0D30102-3E0A-AF7A-3BD2-BDB99AC8DF39}"/>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4DE29D1B-6E51-5E2C-D9EC-3741B280FD43}"/>
              </a:ext>
            </a:extLst>
          </p:cNvPr>
          <p:cNvCxnSpPr>
            <a:cxnSpLocks/>
          </p:cNvCxnSpPr>
          <p:nvPr userDrawn="1"/>
        </p:nvCxnSpPr>
        <p:spPr>
          <a:xfrm>
            <a:off x="0" y="105212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CA38C82-AC22-CA5A-D791-52719D285CD7}"/>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55EA5982-B38F-5CCD-B753-162D13762EFE}"/>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pic>
        <p:nvPicPr>
          <p:cNvPr id="8" name="Picture 7" descr="Diagram&#10;&#10;Description automatically generated">
            <a:extLst>
              <a:ext uri="{FF2B5EF4-FFF2-40B4-BE49-F238E27FC236}">
                <a16:creationId xmlns:a16="http://schemas.microsoft.com/office/drawing/2014/main" id="{2AB92D90-0A4D-2B3A-1AD0-9D43C4FFD6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923" y="5873907"/>
            <a:ext cx="931070" cy="931070"/>
          </a:xfrm>
          <a:prstGeom prst="rect">
            <a:avLst/>
          </a:prstGeom>
        </p:spPr>
      </p:pic>
    </p:spTree>
    <p:extLst>
      <p:ext uri="{BB962C8B-B14F-4D97-AF65-F5344CB8AC3E}">
        <p14:creationId xmlns:p14="http://schemas.microsoft.com/office/powerpoint/2010/main" val="7010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Blue Line_Western Hemisphere">
    <p:spTree>
      <p:nvGrpSpPr>
        <p:cNvPr id="1" name=""/>
        <p:cNvGrpSpPr/>
        <p:nvPr/>
      </p:nvGrpSpPr>
      <p:grpSpPr>
        <a:xfrm>
          <a:off x="0" y="0"/>
          <a:ext cx="0" cy="0"/>
          <a:chOff x="0" y="0"/>
          <a:chExt cx="0" cy="0"/>
        </a:xfrm>
      </p:grpSpPr>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2" name="Text Placeholder 9">
            <a:extLst>
              <a:ext uri="{FF2B5EF4-FFF2-40B4-BE49-F238E27FC236}">
                <a16:creationId xmlns:a16="http://schemas.microsoft.com/office/drawing/2014/main" id="{F0D30102-3E0A-AF7A-3BD2-BDB99AC8DF39}"/>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4DE29D1B-6E51-5E2C-D9EC-3741B280FD43}"/>
              </a:ext>
            </a:extLst>
          </p:cNvPr>
          <p:cNvCxnSpPr>
            <a:cxnSpLocks/>
          </p:cNvCxnSpPr>
          <p:nvPr userDrawn="1"/>
        </p:nvCxnSpPr>
        <p:spPr>
          <a:xfrm>
            <a:off x="0" y="1052129"/>
            <a:ext cx="1219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CA38C82-AC22-CA5A-D791-52719D285CD7}"/>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37C27-AEBD-71EB-559D-75EEDCB2C1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94923" y="5873907"/>
            <a:ext cx="931070" cy="931070"/>
          </a:xfrm>
          <a:prstGeom prst="rect">
            <a:avLst/>
          </a:prstGeom>
        </p:spPr>
      </p:pic>
      <p:sp>
        <p:nvSpPr>
          <p:cNvPr id="8" name="Text Placeholder 3">
            <a:extLst>
              <a:ext uri="{FF2B5EF4-FFF2-40B4-BE49-F238E27FC236}">
                <a16:creationId xmlns:a16="http://schemas.microsoft.com/office/drawing/2014/main" id="{480A1541-2D4B-1A67-E0FA-776F6957B033}"/>
              </a:ext>
            </a:extLst>
          </p:cNvPr>
          <p:cNvSpPr>
            <a:spLocks noGrp="1"/>
          </p:cNvSpPr>
          <p:nvPr>
            <p:ph type="body" sz="quarter" idx="15"/>
          </p:nvPr>
        </p:nvSpPr>
        <p:spPr>
          <a:xfrm>
            <a:off x="1125993"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Tree>
    <p:extLst>
      <p:ext uri="{BB962C8B-B14F-4D97-AF65-F5344CB8AC3E}">
        <p14:creationId xmlns:p14="http://schemas.microsoft.com/office/powerpoint/2010/main" val="262082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27595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52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5D1CBB-52C6-0A57-AAC8-4A8F4C2AE145}"/>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0" y="0"/>
            <a:ext cx="12192000" cy="6858000"/>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E8CF6909-E333-7F79-3E28-A102D07995D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10200" y="5012732"/>
            <a:ext cx="1371600" cy="1625904"/>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258559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_Blu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F66B2-B19A-004D-5D67-7BA5E487ACC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0" y="0"/>
            <a:ext cx="12192000" cy="6858000"/>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02ED0592-9CE3-0AA7-7D62-18FB1BB077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10200" y="5012732"/>
            <a:ext cx="1371600" cy="1625904"/>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6317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_Re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B2D5E1-D135-CBF0-5850-427D44685073}"/>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0"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5" name="Picture 4" descr="A picture containing calendar&#10;&#10;Description automatically generated">
            <a:extLst>
              <a:ext uri="{FF2B5EF4-FFF2-40B4-BE49-F238E27FC236}">
                <a16:creationId xmlns:a16="http://schemas.microsoft.com/office/drawing/2014/main" id="{1906894D-A348-B7C2-8787-4E7D1FCB5E0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10200" y="5012732"/>
            <a:ext cx="1371600" cy="1625904"/>
          </a:xfrm>
          <a:prstGeom prst="rect">
            <a:avLst/>
          </a:prstGeom>
        </p:spPr>
      </p:pic>
    </p:spTree>
    <p:extLst>
      <p:ext uri="{BB962C8B-B14F-4D97-AF65-F5344CB8AC3E}">
        <p14:creationId xmlns:p14="http://schemas.microsoft.com/office/powerpoint/2010/main" val="29803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_Dark Blue_FA">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7F793F-B5A7-11BD-3128-610303DFC1F6}"/>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36095"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5" name="Picture 4" descr="A picture containing text&#10;&#10;Description automatically generated">
            <a:extLst>
              <a:ext uri="{FF2B5EF4-FFF2-40B4-BE49-F238E27FC236}">
                <a16:creationId xmlns:a16="http://schemas.microsoft.com/office/drawing/2014/main" id="{83695364-6112-CE8D-2DCE-ADB7153F4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1600" y="5306417"/>
            <a:ext cx="1828800" cy="1308721"/>
          </a:xfrm>
          <a:prstGeom prst="rect">
            <a:avLst/>
          </a:prstGeom>
        </p:spPr>
      </p:pic>
    </p:spTree>
    <p:extLst>
      <p:ext uri="{BB962C8B-B14F-4D97-AF65-F5344CB8AC3E}">
        <p14:creationId xmlns:p14="http://schemas.microsoft.com/office/powerpoint/2010/main" val="352979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untry Logo_SB_Dark Blue">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687124-1C03-5C11-A217-4FE328AE30BB}"/>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36095" y="0"/>
            <a:ext cx="12192000" cy="6858000"/>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pic>
        <p:nvPicPr>
          <p:cNvPr id="6" name="Picture 5">
            <a:extLst>
              <a:ext uri="{FF2B5EF4-FFF2-40B4-BE49-F238E27FC236}">
                <a16:creationId xmlns:a16="http://schemas.microsoft.com/office/drawing/2014/main" id="{9556F878-1C55-7CA4-BF77-47872241AE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5044440" y="5192343"/>
            <a:ext cx="2103120" cy="1437057"/>
          </a:xfrm>
          <a:prstGeom prst="rect">
            <a:avLst/>
          </a:prstGeom>
        </p:spPr>
      </p:pic>
    </p:spTree>
    <p:extLst>
      <p:ext uri="{BB962C8B-B14F-4D97-AF65-F5344CB8AC3E}">
        <p14:creationId xmlns:p14="http://schemas.microsoft.com/office/powerpoint/2010/main" val="8466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untry Logo_SB_Blu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1FD306-02B3-C4CC-EDF5-1153B332F56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36095" y="0"/>
            <a:ext cx="12192000" cy="6858000"/>
          </a:xfrm>
          <a:prstGeom prst="rect">
            <a:avLst/>
          </a:prstGeom>
        </p:spPr>
      </p:pic>
      <p:pic>
        <p:nvPicPr>
          <p:cNvPr id="3" name="Picture 2">
            <a:extLst>
              <a:ext uri="{FF2B5EF4-FFF2-40B4-BE49-F238E27FC236}">
                <a16:creationId xmlns:a16="http://schemas.microsoft.com/office/drawing/2014/main" id="{04EE4B5A-6B00-ADB8-8FBA-FE0FA8EE92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5044440" y="5192343"/>
            <a:ext cx="2103120" cy="1437057"/>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48184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untry Logo_SB_Re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BF25D8-B20E-976F-ED04-AA610DCDA747}"/>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1685" t="25851" r="23897" b="9089"/>
          <a:stretch/>
        </p:blipFill>
        <p:spPr>
          <a:xfrm>
            <a:off x="36095" y="0"/>
            <a:ext cx="12192000" cy="6858000"/>
          </a:xfrm>
          <a:prstGeom prst="rect">
            <a:avLst/>
          </a:prstGeom>
        </p:spPr>
      </p:pic>
      <p:pic>
        <p:nvPicPr>
          <p:cNvPr id="3" name="Picture 2">
            <a:extLst>
              <a:ext uri="{FF2B5EF4-FFF2-40B4-BE49-F238E27FC236}">
                <a16:creationId xmlns:a16="http://schemas.microsoft.com/office/drawing/2014/main" id="{E0D27F7F-B105-68B8-86D6-CFBBA7FEA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5044440" y="5192343"/>
            <a:ext cx="2103120" cy="1437057"/>
          </a:xfrm>
          <a:prstGeom prst="rect">
            <a:avLst/>
          </a:prstGeom>
        </p:spPr>
      </p:pic>
      <p:sp>
        <p:nvSpPr>
          <p:cNvPr id="9" name="Title 16"/>
          <p:cNvSpPr>
            <a:spLocks noGrp="1"/>
          </p:cNvSpPr>
          <p:nvPr>
            <p:ph type="title"/>
          </p:nvPr>
        </p:nvSpPr>
        <p:spPr>
          <a:xfrm>
            <a:off x="304800" y="2863429"/>
            <a:ext cx="11582400" cy="1131142"/>
          </a:xfrm>
          <a:prstGeom prst="rect">
            <a:avLst/>
          </a:prstGeom>
        </p:spPr>
        <p:txBody>
          <a:bodyPr anchor="ctr" anchorCtr="0">
            <a:normAutofit/>
          </a:bodyPr>
          <a:lstStyle>
            <a:lvl1pPr algn="ctr">
              <a:defRPr sz="4400" b="1">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78281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entered_Foreign Audiences">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5E00A-81A6-262F-D739-554579920ED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sp>
        <p:nvSpPr>
          <p:cNvPr id="8" name="Text Placeholder 21"/>
          <p:cNvSpPr>
            <a:spLocks noGrp="1"/>
          </p:cNvSpPr>
          <p:nvPr>
            <p:ph type="body" sz="quarter" idx="10"/>
          </p:nvPr>
        </p:nvSpPr>
        <p:spPr>
          <a:xfrm>
            <a:off x="374425" y="4211890"/>
            <a:ext cx="11443153"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374423" y="3078346"/>
            <a:ext cx="11443155" cy="1131142"/>
          </a:xfrm>
          <a:prstGeom prst="rect">
            <a:avLst/>
          </a:prstGeom>
        </p:spPr>
        <p:txBody>
          <a:bodyPr anchor="ctr" anchorCtr="0">
            <a:normAutofit/>
          </a:bodyPr>
          <a:lstStyle>
            <a:lvl1pPr algn="ctr">
              <a:defRPr sz="4800" b="1">
                <a:solidFill>
                  <a:schemeClr val="bg1"/>
                </a:solidFill>
                <a:latin typeface="+mj-lt"/>
              </a:defRPr>
            </a:lvl1pPr>
          </a:lstStyle>
          <a:p>
            <a:r>
              <a:rPr lang="en-US"/>
              <a:t>Click to edit Master title style</a:t>
            </a:r>
          </a:p>
        </p:txBody>
      </p:sp>
      <p:sp>
        <p:nvSpPr>
          <p:cNvPr id="16" name="Text Placeholder 21">
            <a:extLst>
              <a:ext uri="{FF2B5EF4-FFF2-40B4-BE49-F238E27FC236}">
                <a16:creationId xmlns:a16="http://schemas.microsoft.com/office/drawing/2014/main" id="{C825E2FE-9228-C523-C20A-468B550A9D4A}"/>
              </a:ext>
            </a:extLst>
          </p:cNvPr>
          <p:cNvSpPr>
            <a:spLocks noGrp="1"/>
          </p:cNvSpPr>
          <p:nvPr>
            <p:ph type="body" sz="quarter" idx="11"/>
          </p:nvPr>
        </p:nvSpPr>
        <p:spPr>
          <a:xfrm>
            <a:off x="462683" y="6188399"/>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pic>
        <p:nvPicPr>
          <p:cNvPr id="5" name="Picture 4" descr="A picture containing text&#10;&#10;Description automatically generated">
            <a:extLst>
              <a:ext uri="{FF2B5EF4-FFF2-40B4-BE49-F238E27FC236}">
                <a16:creationId xmlns:a16="http://schemas.microsoft.com/office/drawing/2014/main" id="{9674B791-1B2F-1624-F6AC-05BDF269CAC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24400" y="555789"/>
            <a:ext cx="2743200" cy="1959350"/>
          </a:xfrm>
          <a:prstGeom prst="rect">
            <a:avLst/>
          </a:prstGeom>
        </p:spPr>
      </p:pic>
    </p:spTree>
    <p:extLst>
      <p:ext uri="{BB962C8B-B14F-4D97-AF65-F5344CB8AC3E}">
        <p14:creationId xmlns:p14="http://schemas.microsoft.com/office/powerpoint/2010/main" val="1652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eer" type="blank">
  <p:cSld name="Leer">
    <p:bg>
      <p:bgPr>
        <a:solidFill>
          <a:schemeClr val="lt1"/>
        </a:solidFill>
        <a:effectLst/>
      </p:bgPr>
    </p:bg>
    <p:spTree>
      <p:nvGrpSpPr>
        <p:cNvPr id="1" name="Shape 29"/>
        <p:cNvGrpSpPr/>
        <p:nvPr/>
      </p:nvGrpSpPr>
      <p:grpSpPr>
        <a:xfrm>
          <a:off x="0" y="0"/>
          <a:ext cx="0" cy="0"/>
          <a:chOff x="0" y="0"/>
          <a:chExt cx="0" cy="0"/>
        </a:xfrm>
      </p:grpSpPr>
      <p:sp>
        <p:nvSpPr>
          <p:cNvPr id="30" name="Google Shape;30;p19"/>
          <p:cNvSpPr txBox="1"/>
          <p:nvPr/>
        </p:nvSpPr>
        <p:spPr>
          <a:xfrm>
            <a:off x="442913" y="6346291"/>
            <a:ext cx="3526800" cy="28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1067" b="1" i="0" u="none" strike="noStrike" cap="none">
                <a:solidFill>
                  <a:schemeClr val="dk1"/>
                </a:solidFill>
                <a:latin typeface="Verdana"/>
                <a:ea typeface="Verdana"/>
                <a:cs typeface="Verdana"/>
                <a:sym typeface="Verdana"/>
              </a:rPr>
              <a:t>Future of HIV testing </a:t>
            </a:r>
            <a:r>
              <a:rPr lang="en" sz="1067" b="0" i="0" u="none" strike="noStrike" cap="none">
                <a:solidFill>
                  <a:schemeClr val="dk1"/>
                </a:solidFill>
                <a:latin typeface="Verdana"/>
                <a:ea typeface="Verdana"/>
                <a:cs typeface="Verdana"/>
                <a:sym typeface="Verdana"/>
              </a:rPr>
              <a:t>Expert consultation series</a:t>
            </a:r>
            <a:br>
              <a:rPr lang="en" sz="1067" b="0" i="0" u="none" strike="noStrike" cap="none">
                <a:solidFill>
                  <a:schemeClr val="dk1"/>
                </a:solidFill>
                <a:latin typeface="Verdana"/>
                <a:ea typeface="Verdana"/>
                <a:cs typeface="Verdana"/>
                <a:sym typeface="Verdana"/>
              </a:rPr>
            </a:br>
            <a:r>
              <a:rPr lang="en" sz="1067" b="0" i="0" u="none" strike="noStrike" cap="none">
                <a:solidFill>
                  <a:schemeClr val="dk1"/>
                </a:solidFill>
                <a:latin typeface="Verdana"/>
                <a:ea typeface="Verdana"/>
                <a:cs typeface="Verdana"/>
                <a:sym typeface="Verdana"/>
              </a:rPr>
              <a:t>Oct-Nov 2021</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8121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entered_Asia Region Logo">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DF1E8-38B1-3BDE-C014-177C4895BE5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pic>
        <p:nvPicPr>
          <p:cNvPr id="7" name="Picture 6" descr="Diagram&#10;&#10;Description automatically generated">
            <a:extLst>
              <a:ext uri="{FF2B5EF4-FFF2-40B4-BE49-F238E27FC236}">
                <a16:creationId xmlns:a16="http://schemas.microsoft.com/office/drawing/2014/main" id="{0F1A76F4-A349-161D-DF37-F82E57966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0084" y="586885"/>
            <a:ext cx="2331832" cy="2331832"/>
          </a:xfrm>
          <a:prstGeom prst="rect">
            <a:avLst/>
          </a:prstGeom>
        </p:spPr>
      </p:pic>
      <p:sp>
        <p:nvSpPr>
          <p:cNvPr id="3" name="Text Placeholder 21">
            <a:extLst>
              <a:ext uri="{FF2B5EF4-FFF2-40B4-BE49-F238E27FC236}">
                <a16:creationId xmlns:a16="http://schemas.microsoft.com/office/drawing/2014/main" id="{ACC39DD6-E5BF-F055-693D-17BFCBE674A9}"/>
              </a:ext>
            </a:extLst>
          </p:cNvPr>
          <p:cNvSpPr>
            <a:spLocks noGrp="1"/>
          </p:cNvSpPr>
          <p:nvPr>
            <p:ph type="body" sz="quarter" idx="10"/>
          </p:nvPr>
        </p:nvSpPr>
        <p:spPr>
          <a:xfrm>
            <a:off x="374425" y="4211890"/>
            <a:ext cx="11443153"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4" name="Title 16">
            <a:extLst>
              <a:ext uri="{FF2B5EF4-FFF2-40B4-BE49-F238E27FC236}">
                <a16:creationId xmlns:a16="http://schemas.microsoft.com/office/drawing/2014/main" id="{2CAF4C15-B086-BB57-F255-9D3486AD20A7}"/>
              </a:ext>
            </a:extLst>
          </p:cNvPr>
          <p:cNvSpPr>
            <a:spLocks noGrp="1"/>
          </p:cNvSpPr>
          <p:nvPr>
            <p:ph type="title"/>
          </p:nvPr>
        </p:nvSpPr>
        <p:spPr>
          <a:xfrm>
            <a:off x="374423" y="3078346"/>
            <a:ext cx="11443155" cy="1131142"/>
          </a:xfrm>
          <a:prstGeom prst="rect">
            <a:avLst/>
          </a:prstGeom>
        </p:spPr>
        <p:txBody>
          <a:bodyPr anchor="ctr" anchorCtr="0">
            <a:normAutofit/>
          </a:bodyPr>
          <a:lstStyle>
            <a:lvl1pPr algn="ctr">
              <a:defRPr sz="4800" b="1">
                <a:solidFill>
                  <a:schemeClr val="bg1"/>
                </a:solidFill>
                <a:latin typeface="+mj-lt"/>
              </a:defRPr>
            </a:lvl1pPr>
          </a:lstStyle>
          <a:p>
            <a:r>
              <a:rPr lang="en-US"/>
              <a:t>Click to edit Master title style</a:t>
            </a:r>
          </a:p>
        </p:txBody>
      </p:sp>
      <p:sp>
        <p:nvSpPr>
          <p:cNvPr id="5" name="Text Placeholder 21">
            <a:extLst>
              <a:ext uri="{FF2B5EF4-FFF2-40B4-BE49-F238E27FC236}">
                <a16:creationId xmlns:a16="http://schemas.microsoft.com/office/drawing/2014/main" id="{12C3F249-78FD-8D8D-10EF-F186640235A1}"/>
              </a:ext>
            </a:extLst>
          </p:cNvPr>
          <p:cNvSpPr>
            <a:spLocks noGrp="1"/>
          </p:cNvSpPr>
          <p:nvPr>
            <p:ph type="body" sz="quarter" idx="11"/>
          </p:nvPr>
        </p:nvSpPr>
        <p:spPr>
          <a:xfrm>
            <a:off x="462683" y="6188399"/>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7906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entered_West Africa Region Logo">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91B04F-30DE-6151-B049-E33F9E5EF766}"/>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pic>
        <p:nvPicPr>
          <p:cNvPr id="7" name="Picture 6">
            <a:extLst>
              <a:ext uri="{FF2B5EF4-FFF2-40B4-BE49-F238E27FC236}">
                <a16:creationId xmlns:a16="http://schemas.microsoft.com/office/drawing/2014/main" id="{0F1A76F4-A349-161D-DF37-F82E57966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4930084" y="586885"/>
            <a:ext cx="2331832" cy="2331832"/>
          </a:xfrm>
          <a:prstGeom prst="rect">
            <a:avLst/>
          </a:prstGeom>
        </p:spPr>
      </p:pic>
      <p:sp>
        <p:nvSpPr>
          <p:cNvPr id="3" name="Text Placeholder 21">
            <a:extLst>
              <a:ext uri="{FF2B5EF4-FFF2-40B4-BE49-F238E27FC236}">
                <a16:creationId xmlns:a16="http://schemas.microsoft.com/office/drawing/2014/main" id="{0BB29BAD-7C6F-66E8-75AD-DA60D715AD0A}"/>
              </a:ext>
            </a:extLst>
          </p:cNvPr>
          <p:cNvSpPr>
            <a:spLocks noGrp="1"/>
          </p:cNvSpPr>
          <p:nvPr>
            <p:ph type="body" sz="quarter" idx="10"/>
          </p:nvPr>
        </p:nvSpPr>
        <p:spPr>
          <a:xfrm>
            <a:off x="374425" y="4211890"/>
            <a:ext cx="11443153"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4" name="Title 16">
            <a:extLst>
              <a:ext uri="{FF2B5EF4-FFF2-40B4-BE49-F238E27FC236}">
                <a16:creationId xmlns:a16="http://schemas.microsoft.com/office/drawing/2014/main" id="{11699821-93F9-DDD8-5DD0-AE6EF83CCDFC}"/>
              </a:ext>
            </a:extLst>
          </p:cNvPr>
          <p:cNvSpPr>
            <a:spLocks noGrp="1"/>
          </p:cNvSpPr>
          <p:nvPr>
            <p:ph type="title"/>
          </p:nvPr>
        </p:nvSpPr>
        <p:spPr>
          <a:xfrm>
            <a:off x="374423" y="3078346"/>
            <a:ext cx="11443155" cy="1131142"/>
          </a:xfrm>
          <a:prstGeom prst="rect">
            <a:avLst/>
          </a:prstGeom>
        </p:spPr>
        <p:txBody>
          <a:bodyPr anchor="ctr" anchorCtr="0">
            <a:normAutofit/>
          </a:bodyPr>
          <a:lstStyle>
            <a:lvl1pPr algn="ctr">
              <a:defRPr sz="4800" b="1">
                <a:solidFill>
                  <a:schemeClr val="bg1"/>
                </a:solidFill>
                <a:latin typeface="+mj-lt"/>
              </a:defRPr>
            </a:lvl1pPr>
          </a:lstStyle>
          <a:p>
            <a:r>
              <a:rPr lang="en-US"/>
              <a:t>Click to edit Master title style</a:t>
            </a:r>
          </a:p>
        </p:txBody>
      </p:sp>
      <p:sp>
        <p:nvSpPr>
          <p:cNvPr id="5" name="Text Placeholder 21">
            <a:extLst>
              <a:ext uri="{FF2B5EF4-FFF2-40B4-BE49-F238E27FC236}">
                <a16:creationId xmlns:a16="http://schemas.microsoft.com/office/drawing/2014/main" id="{61CC541E-CBAC-8E74-636D-42CED8A7CE7C}"/>
              </a:ext>
            </a:extLst>
          </p:cNvPr>
          <p:cNvSpPr>
            <a:spLocks noGrp="1"/>
          </p:cNvSpPr>
          <p:nvPr>
            <p:ph type="body" sz="quarter" idx="11"/>
          </p:nvPr>
        </p:nvSpPr>
        <p:spPr>
          <a:xfrm>
            <a:off x="462683" y="6188399"/>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1556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entered_Western Hemisphere">
    <p:bg>
      <p:bgPr>
        <a:gradFill flip="none" rotWithShape="1">
          <a:gsLst>
            <a:gs pos="0">
              <a:schemeClr val="accent1">
                <a:lumMod val="75000"/>
              </a:schemeClr>
            </a:gs>
            <a:gs pos="97000">
              <a:schemeClr val="tx2"/>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16B386-B8C0-DE88-C3AB-46957BB0DBD0}"/>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9484" t="22096" r="21699" b="2809"/>
          <a:stretch/>
        </p:blipFill>
        <p:spPr>
          <a:xfrm>
            <a:off x="-416257" y="-395787"/>
            <a:ext cx="13024513" cy="7915703"/>
          </a:xfrm>
          <a:prstGeom prst="rect">
            <a:avLst/>
          </a:prstGeom>
        </p:spPr>
      </p:pic>
      <p:pic>
        <p:nvPicPr>
          <p:cNvPr id="7" name="Picture 6">
            <a:extLst>
              <a:ext uri="{FF2B5EF4-FFF2-40B4-BE49-F238E27FC236}">
                <a16:creationId xmlns:a16="http://schemas.microsoft.com/office/drawing/2014/main" id="{0F1A76F4-A349-161D-DF37-F82E57966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p:blipFill>
        <p:spPr>
          <a:xfrm>
            <a:off x="4930084" y="586885"/>
            <a:ext cx="2331832" cy="2331832"/>
          </a:xfrm>
          <a:prstGeom prst="rect">
            <a:avLst/>
          </a:prstGeom>
        </p:spPr>
      </p:pic>
      <p:sp>
        <p:nvSpPr>
          <p:cNvPr id="10" name="Text Placeholder 21">
            <a:extLst>
              <a:ext uri="{FF2B5EF4-FFF2-40B4-BE49-F238E27FC236}">
                <a16:creationId xmlns:a16="http://schemas.microsoft.com/office/drawing/2014/main" id="{0D39E5F2-0564-530E-A5C3-51FF7845B589}"/>
              </a:ext>
            </a:extLst>
          </p:cNvPr>
          <p:cNvSpPr>
            <a:spLocks noGrp="1"/>
          </p:cNvSpPr>
          <p:nvPr>
            <p:ph type="body" sz="quarter" idx="10"/>
          </p:nvPr>
        </p:nvSpPr>
        <p:spPr>
          <a:xfrm>
            <a:off x="374425" y="4211890"/>
            <a:ext cx="11443153"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1" name="Title 16">
            <a:extLst>
              <a:ext uri="{FF2B5EF4-FFF2-40B4-BE49-F238E27FC236}">
                <a16:creationId xmlns:a16="http://schemas.microsoft.com/office/drawing/2014/main" id="{061FD1FB-C5E0-0F43-09F4-3828E07177B6}"/>
              </a:ext>
            </a:extLst>
          </p:cNvPr>
          <p:cNvSpPr>
            <a:spLocks noGrp="1"/>
          </p:cNvSpPr>
          <p:nvPr>
            <p:ph type="title"/>
          </p:nvPr>
        </p:nvSpPr>
        <p:spPr>
          <a:xfrm>
            <a:off x="374423" y="3078346"/>
            <a:ext cx="11443155" cy="1131142"/>
          </a:xfrm>
          <a:prstGeom prst="rect">
            <a:avLst/>
          </a:prstGeom>
        </p:spPr>
        <p:txBody>
          <a:bodyPr anchor="ctr" anchorCtr="0">
            <a:normAutofit/>
          </a:bodyPr>
          <a:lstStyle>
            <a:lvl1pPr algn="ctr">
              <a:defRPr sz="4800" b="1">
                <a:solidFill>
                  <a:schemeClr val="bg1"/>
                </a:solidFill>
                <a:latin typeface="+mj-lt"/>
              </a:defRPr>
            </a:lvl1pPr>
          </a:lstStyle>
          <a:p>
            <a:r>
              <a:rPr lang="en-US"/>
              <a:t>Click to edit Master title style</a:t>
            </a:r>
          </a:p>
        </p:txBody>
      </p:sp>
      <p:sp>
        <p:nvSpPr>
          <p:cNvPr id="12" name="Text Placeholder 21">
            <a:extLst>
              <a:ext uri="{FF2B5EF4-FFF2-40B4-BE49-F238E27FC236}">
                <a16:creationId xmlns:a16="http://schemas.microsoft.com/office/drawing/2014/main" id="{9193C90B-0AB7-BECA-56B0-DFF99AEDD556}"/>
              </a:ext>
            </a:extLst>
          </p:cNvPr>
          <p:cNvSpPr>
            <a:spLocks noGrp="1"/>
          </p:cNvSpPr>
          <p:nvPr>
            <p:ph type="body" sz="quarter" idx="11"/>
          </p:nvPr>
        </p:nvSpPr>
        <p:spPr>
          <a:xfrm>
            <a:off x="462683" y="6188399"/>
            <a:ext cx="11266635" cy="313932"/>
          </a:xfrm>
          <a:prstGeom prst="rect">
            <a:avLst/>
          </a:prstGeom>
        </p:spPr>
        <p:txBody>
          <a:bodyPr anchor="ctr" anchorCtr="0">
            <a:spAutoFit/>
          </a:bodyPr>
          <a:lstStyle>
            <a:lvl1pPr marL="0" indent="0" algn="ctr">
              <a:buNone/>
              <a:defRPr sz="16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22353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92">
          <p15:clr>
            <a:srgbClr val="FBAE40"/>
          </p15:clr>
        </p15:guide>
        <p15:guide id="5" orient="horz" pos="144">
          <p15:clr>
            <a:srgbClr val="FBAE40"/>
          </p15:clr>
        </p15:guide>
        <p15:guide id="6" orient="horz"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Dark Blue Header">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Text Placeholder 3"/>
          <p:cNvSpPr>
            <a:spLocks noGrp="1"/>
          </p:cNvSpPr>
          <p:nvPr>
            <p:ph type="body" sz="quarter" idx="15"/>
          </p:nvPr>
        </p:nvSpPr>
        <p:spPr>
          <a:xfrm>
            <a:off x="254633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910034"/>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D97DDFAF-C28B-36AB-F893-DA31002A67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p:blipFill>
        <p:spPr>
          <a:xfrm>
            <a:off x="182604" y="6093624"/>
            <a:ext cx="2286000" cy="715280"/>
          </a:xfrm>
          <a:prstGeom prst="rect">
            <a:avLst/>
          </a:prstGeom>
        </p:spPr>
      </p:pic>
    </p:spTree>
    <p:extLst>
      <p:ext uri="{BB962C8B-B14F-4D97-AF65-F5344CB8AC3E}">
        <p14:creationId xmlns:p14="http://schemas.microsoft.com/office/powerpoint/2010/main" val="338147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Dark Blue_FA Logo">
    <p:spTree>
      <p:nvGrpSpPr>
        <p:cNvPr id="1" name=""/>
        <p:cNvGrpSpPr/>
        <p:nvPr/>
      </p:nvGrpSpPr>
      <p:grpSpPr>
        <a:xfrm>
          <a:off x="0" y="0"/>
          <a:ext cx="0" cy="0"/>
          <a:chOff x="0" y="0"/>
          <a:chExt cx="0" cy="0"/>
        </a:xfrm>
      </p:grpSpPr>
      <p:sp>
        <p:nvSpPr>
          <p:cNvPr id="8" name="Rectangle 7"/>
          <p:cNvSpPr/>
          <p:nvPr/>
        </p:nvSpPr>
        <p:spPr>
          <a:xfrm>
            <a:off x="0" y="0"/>
            <a:ext cx="12192000" cy="109728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Text Placeholder 3"/>
          <p:cNvSpPr>
            <a:spLocks noGrp="1"/>
          </p:cNvSpPr>
          <p:nvPr>
            <p:ph type="body" sz="quarter" idx="15"/>
          </p:nvPr>
        </p:nvSpPr>
        <p:spPr>
          <a:xfrm>
            <a:off x="1540012"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494949"/>
                </a:solidFill>
              </a:rPr>
              <a:pPr/>
              <a:t>‹#›</a:t>
            </a:fld>
            <a:endParaRPr lang="en-US" sz="900">
              <a:solidFill>
                <a:srgbClr val="494949"/>
              </a:solidFill>
            </a:endParaRPr>
          </a:p>
        </p:txBody>
      </p:sp>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text, sign&#10;&#10;Description automatically generated">
            <a:extLst>
              <a:ext uri="{FF2B5EF4-FFF2-40B4-BE49-F238E27FC236}">
                <a16:creationId xmlns:a16="http://schemas.microsoft.com/office/drawing/2014/main" id="{D70BBC0B-1F23-50CE-2FEB-E816FA0813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864" y="5856033"/>
            <a:ext cx="1204691" cy="861817"/>
          </a:xfrm>
          <a:prstGeom prst="rect">
            <a:avLst/>
          </a:prstGeom>
        </p:spPr>
      </p:pic>
    </p:spTree>
    <p:extLst>
      <p:ext uri="{BB962C8B-B14F-4D97-AF65-F5344CB8AC3E}">
        <p14:creationId xmlns:p14="http://schemas.microsoft.com/office/powerpoint/2010/main" val="20905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173307" y="6356354"/>
            <a:ext cx="27432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a:p>
        </p:txBody>
      </p:sp>
    </p:spTree>
    <p:extLst>
      <p:ext uri="{BB962C8B-B14F-4D97-AF65-F5344CB8AC3E}">
        <p14:creationId xmlns:p14="http://schemas.microsoft.com/office/powerpoint/2010/main" val="2426811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0CD_622ABFC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E1_672DFAC4.xm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0E3_5098EB23.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0E4_BD8CD9B0.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F0_DE3A134C.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EC_6E28EFA0.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48226-E8D3-B7A6-16F0-0F2AF3B48FB3}"/>
              </a:ext>
            </a:extLst>
          </p:cNvPr>
          <p:cNvSpPr>
            <a:spLocks noGrp="1"/>
          </p:cNvSpPr>
          <p:nvPr>
            <p:ph type="title"/>
          </p:nvPr>
        </p:nvSpPr>
        <p:spPr>
          <a:xfrm>
            <a:off x="1469808" y="2117085"/>
            <a:ext cx="9252383" cy="3406386"/>
          </a:xfrm>
        </p:spPr>
        <p:txBody>
          <a:bodyPr>
            <a:noAutofit/>
          </a:bodyPr>
          <a:lstStyle/>
          <a:p>
            <a:pPr algn="ctr"/>
            <a:r>
              <a:rPr lang="en-US" sz="4000"/>
              <a:t>Testing strategy to ensure the quality of HIV diagnosis</a:t>
            </a:r>
            <a:br>
              <a:rPr lang="en-US" sz="4000"/>
            </a:br>
            <a:br>
              <a:rPr lang="en-US" sz="4000"/>
            </a:br>
            <a:r>
              <a:rPr lang="en-US" sz="3200"/>
              <a:t>CDC RT-CQI Workshop – Western Hemisphere</a:t>
            </a:r>
            <a:br>
              <a:rPr lang="en-US" sz="3200"/>
            </a:br>
            <a:r>
              <a:rPr lang="en-US" sz="3200"/>
              <a:t>Session 1.4</a:t>
            </a:r>
            <a:br>
              <a:rPr lang="en-US" sz="3200"/>
            </a:br>
            <a:br>
              <a:rPr lang="en-US" sz="3200"/>
            </a:br>
            <a:r>
              <a:rPr lang="en-US" sz="3200"/>
              <a:t>Panama City, Panama</a:t>
            </a:r>
            <a:br>
              <a:rPr lang="en-US" sz="3200"/>
            </a:br>
            <a:r>
              <a:rPr lang="en-US" sz="3200"/>
              <a:t>August 26, 2024</a:t>
            </a:r>
            <a:endParaRPr lang="en-US" sz="3600"/>
          </a:p>
        </p:txBody>
      </p:sp>
      <p:sp>
        <p:nvSpPr>
          <p:cNvPr id="2" name="TextBox 1">
            <a:extLst>
              <a:ext uri="{FF2B5EF4-FFF2-40B4-BE49-F238E27FC236}">
                <a16:creationId xmlns:a16="http://schemas.microsoft.com/office/drawing/2014/main" id="{A7096D48-95A6-67A7-9032-FC29E5AEFE09}"/>
              </a:ext>
            </a:extLst>
          </p:cNvPr>
          <p:cNvSpPr txBox="1"/>
          <p:nvPr/>
        </p:nvSpPr>
        <p:spPr>
          <a:xfrm>
            <a:off x="461229" y="5983069"/>
            <a:ext cx="65856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Dr Alaleh </a:t>
            </a:r>
            <a:r>
              <a:rPr kumimoji="0" lang="en-US" sz="1800" b="0" i="0" u="none" strike="noStrike" kern="1200" cap="none" spc="0" normalizeH="0" baseline="0" noProof="0" dirty="0" err="1">
                <a:ln>
                  <a:noFill/>
                </a:ln>
                <a:solidFill>
                  <a:srgbClr val="FFFFFF"/>
                </a:solidFill>
                <a:effectLst/>
                <a:uLnTx/>
                <a:uFillTx/>
                <a:latin typeface="Arial"/>
                <a:ea typeface="+mn-ea"/>
                <a:cs typeface="+mn-cs"/>
              </a:rPr>
              <a:t>Abadpour</a:t>
            </a:r>
            <a:r>
              <a:rPr kumimoji="0" lang="en-US" sz="1800" b="0" i="0" u="none" strike="noStrike" kern="1200" cap="none" spc="0" normalizeH="0" baseline="0" noProof="0" dirty="0">
                <a:ln>
                  <a:noFill/>
                </a:ln>
                <a:solidFill>
                  <a:srgbClr val="FFFFFF"/>
                </a:solidFill>
                <a:effectLst/>
                <a:uLnTx/>
                <a:uFillTx/>
                <a:latin typeface="Arial"/>
                <a:ea typeface="+mn-ea"/>
                <a:cs typeface="+mn-cs"/>
              </a:rPr>
              <a:t>, WHO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Emanny Sanchez, CDC-Atlanta, HIV Testing Services Team </a:t>
            </a:r>
          </a:p>
        </p:txBody>
      </p:sp>
    </p:spTree>
    <p:extLst>
      <p:ext uri="{BB962C8B-B14F-4D97-AF65-F5344CB8AC3E}">
        <p14:creationId xmlns:p14="http://schemas.microsoft.com/office/powerpoint/2010/main" val="164696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73605-9392-4A78-238D-E5D6D907223A}"/>
              </a:ext>
            </a:extLst>
          </p:cNvPr>
          <p:cNvSpPr>
            <a:spLocks noGrp="1"/>
          </p:cNvSpPr>
          <p:nvPr>
            <p:ph type="body" sz="quarter" idx="13"/>
          </p:nvPr>
        </p:nvSpPr>
        <p:spPr/>
        <p:txBody>
          <a:bodyPr/>
          <a:lstStyle/>
          <a:p>
            <a:r>
              <a:rPr lang="en-US"/>
              <a:t>PEPFAR SIMS data for HTS Quality Core Essential Elements</a:t>
            </a:r>
          </a:p>
        </p:txBody>
      </p:sp>
      <p:sp>
        <p:nvSpPr>
          <p:cNvPr id="4" name="Text Placeholder 3">
            <a:extLst>
              <a:ext uri="{FF2B5EF4-FFF2-40B4-BE49-F238E27FC236}">
                <a16:creationId xmlns:a16="http://schemas.microsoft.com/office/drawing/2014/main" id="{7C57BD1D-CDF1-C1A2-05B7-4A39397DB5DF}"/>
              </a:ext>
            </a:extLst>
          </p:cNvPr>
          <p:cNvSpPr>
            <a:spLocks noGrp="1"/>
          </p:cNvSpPr>
          <p:nvPr>
            <p:ph type="body" sz="quarter" idx="15"/>
          </p:nvPr>
        </p:nvSpPr>
        <p:spPr>
          <a:xfrm>
            <a:off x="2994472" y="6209663"/>
            <a:ext cx="7732820" cy="488317"/>
          </a:xfrm>
        </p:spPr>
        <p:txBody>
          <a:bodyPr>
            <a:normAutofit/>
          </a:bodyPr>
          <a:lstStyle/>
          <a:p>
            <a:r>
              <a:rPr lang="en-US" sz="1000"/>
              <a:t>Note: CEE S_02_01 data from 2019-2022 is not available due to changes in the CEE beginning in FY22.</a:t>
            </a:r>
          </a:p>
          <a:p>
            <a:r>
              <a:rPr lang="en-US" sz="1000"/>
              <a:t>Data Source: CDC Strategic Data Management System (</a:t>
            </a:r>
            <a:r>
              <a:rPr lang="en-US" sz="1000" err="1"/>
              <a:t>sDMS</a:t>
            </a:r>
            <a:r>
              <a:rPr lang="en-US" sz="1000"/>
              <a:t>) Power BI Dashboard</a:t>
            </a:r>
          </a:p>
        </p:txBody>
      </p:sp>
      <p:sp>
        <p:nvSpPr>
          <p:cNvPr id="7" name="TextBox 6">
            <a:extLst>
              <a:ext uri="{FF2B5EF4-FFF2-40B4-BE49-F238E27FC236}">
                <a16:creationId xmlns:a16="http://schemas.microsoft.com/office/drawing/2014/main" id="{A4A62FAD-AE73-C902-CC6F-D732F2DC8647}"/>
              </a:ext>
            </a:extLst>
          </p:cNvPr>
          <p:cNvSpPr txBox="1"/>
          <p:nvPr/>
        </p:nvSpPr>
        <p:spPr>
          <a:xfrm>
            <a:off x="300908" y="2219754"/>
            <a:ext cx="2693564" cy="2862322"/>
          </a:xfrm>
          <a:prstGeom prst="rect">
            <a:avLst/>
          </a:prstGeom>
          <a:noFill/>
        </p:spPr>
        <p:txBody>
          <a:bodyPr wrap="square" rtlCol="0">
            <a:spAutoFit/>
          </a:bodyPr>
          <a:lstStyle/>
          <a:p>
            <a:pPr algn="ctr"/>
            <a:r>
              <a:rPr lang="en-US" b="1">
                <a:solidFill>
                  <a:srgbClr val="00B0F0"/>
                </a:solidFill>
              </a:rPr>
              <a:t>Gen Pop retesting for verification prior to ART initiation</a:t>
            </a:r>
          </a:p>
          <a:p>
            <a:pPr algn="ctr"/>
            <a:endParaRPr lang="en-US" b="1"/>
          </a:p>
          <a:p>
            <a:pPr algn="ctr"/>
            <a:r>
              <a:rPr lang="en-US" b="1">
                <a:solidFill>
                  <a:srgbClr val="00B050"/>
                </a:solidFill>
              </a:rPr>
              <a:t>Compliance with National Testing Algorithm</a:t>
            </a:r>
          </a:p>
          <a:p>
            <a:pPr algn="ctr"/>
            <a:endParaRPr lang="en-US" b="1"/>
          </a:p>
          <a:p>
            <a:pPr algn="ctr"/>
            <a:r>
              <a:rPr lang="en-US" b="1">
                <a:solidFill>
                  <a:srgbClr val="7030A0"/>
                </a:solidFill>
              </a:rPr>
              <a:t>Quality Assurance of HTS </a:t>
            </a:r>
          </a:p>
        </p:txBody>
      </p:sp>
      <p:pic>
        <p:nvPicPr>
          <p:cNvPr id="14" name="Picture 13" descr="Chart, line chart&#10;&#10;Description automatically generated">
            <a:extLst>
              <a:ext uri="{FF2B5EF4-FFF2-40B4-BE49-F238E27FC236}">
                <a16:creationId xmlns:a16="http://schemas.microsoft.com/office/drawing/2014/main" id="{F4F7CD7D-77FB-88F3-2117-0B11EF9C5E97}"/>
              </a:ext>
            </a:extLst>
          </p:cNvPr>
          <p:cNvPicPr>
            <a:picLocks noChangeAspect="1"/>
          </p:cNvPicPr>
          <p:nvPr/>
        </p:nvPicPr>
        <p:blipFill rotWithShape="1">
          <a:blip r:embed="rId3">
            <a:extLst>
              <a:ext uri="{28A0092B-C50C-407E-A947-70E740481C1C}">
                <a14:useLocalDpi xmlns:a14="http://schemas.microsoft.com/office/drawing/2010/main" val="0"/>
              </a:ext>
            </a:extLst>
          </a:blip>
          <a:srcRect r="17859" b="22435"/>
          <a:stretch/>
        </p:blipFill>
        <p:spPr>
          <a:xfrm>
            <a:off x="3127566" y="1319242"/>
            <a:ext cx="8763526" cy="4654838"/>
          </a:xfrm>
          <a:prstGeom prst="rect">
            <a:avLst/>
          </a:prstGeom>
        </p:spPr>
      </p:pic>
    </p:spTree>
    <p:extLst>
      <p:ext uri="{BB962C8B-B14F-4D97-AF65-F5344CB8AC3E}">
        <p14:creationId xmlns:p14="http://schemas.microsoft.com/office/powerpoint/2010/main" val="154294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73605-9392-4A78-238D-E5D6D907223A}"/>
              </a:ext>
            </a:extLst>
          </p:cNvPr>
          <p:cNvSpPr>
            <a:spLocks noGrp="1"/>
          </p:cNvSpPr>
          <p:nvPr>
            <p:ph type="body" sz="quarter" idx="13"/>
          </p:nvPr>
        </p:nvSpPr>
        <p:spPr/>
        <p:txBody>
          <a:bodyPr>
            <a:normAutofit/>
          </a:bodyPr>
          <a:lstStyle/>
          <a:p>
            <a:r>
              <a:rPr lang="en-US"/>
              <a:t>Barriers to High Quality Testing Strategy Implementation</a:t>
            </a:r>
          </a:p>
        </p:txBody>
      </p:sp>
      <p:sp>
        <p:nvSpPr>
          <p:cNvPr id="4" name="Text Placeholder 3">
            <a:extLst>
              <a:ext uri="{FF2B5EF4-FFF2-40B4-BE49-F238E27FC236}">
                <a16:creationId xmlns:a16="http://schemas.microsoft.com/office/drawing/2014/main" id="{7C57BD1D-CDF1-C1A2-05B7-4A39397DB5DF}"/>
              </a:ext>
            </a:extLst>
          </p:cNvPr>
          <p:cNvSpPr>
            <a:spLocks noGrp="1"/>
          </p:cNvSpPr>
          <p:nvPr>
            <p:ph type="body" sz="quarter" idx="15"/>
          </p:nvPr>
        </p:nvSpPr>
        <p:spPr/>
        <p:txBody>
          <a:bodyPr/>
          <a:lstStyle/>
          <a:p>
            <a:endParaRPr lang="en-US"/>
          </a:p>
        </p:txBody>
      </p:sp>
      <p:graphicFrame>
        <p:nvGraphicFramePr>
          <p:cNvPr id="5" name="Diagram 4">
            <a:extLst>
              <a:ext uri="{FF2B5EF4-FFF2-40B4-BE49-F238E27FC236}">
                <a16:creationId xmlns:a16="http://schemas.microsoft.com/office/drawing/2014/main" id="{3A494FA5-619C-CDF3-E857-ED5DF297B15A}"/>
              </a:ext>
            </a:extLst>
          </p:cNvPr>
          <p:cNvGraphicFramePr/>
          <p:nvPr>
            <p:extLst>
              <p:ext uri="{D42A27DB-BD31-4B8C-83A1-F6EECF244321}">
                <p14:modId xmlns:p14="http://schemas.microsoft.com/office/powerpoint/2010/main" val="1596138131"/>
              </p:ext>
            </p:extLst>
          </p:nvPr>
        </p:nvGraphicFramePr>
        <p:xfrm>
          <a:off x="107577" y="1139817"/>
          <a:ext cx="11783515" cy="508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ame 2">
            <a:extLst>
              <a:ext uri="{FF2B5EF4-FFF2-40B4-BE49-F238E27FC236}">
                <a16:creationId xmlns:a16="http://schemas.microsoft.com/office/drawing/2014/main" id="{527B2C31-7C92-4DCC-62CA-7A99B92285FE}"/>
              </a:ext>
            </a:extLst>
          </p:cNvPr>
          <p:cNvSpPr/>
          <p:nvPr/>
        </p:nvSpPr>
        <p:spPr>
          <a:xfrm>
            <a:off x="377687" y="937260"/>
            <a:ext cx="2902226" cy="1835757"/>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8016C5CB-183D-2672-7966-0CA8CD856095}"/>
              </a:ext>
            </a:extLst>
          </p:cNvPr>
          <p:cNvSpPr/>
          <p:nvPr/>
        </p:nvSpPr>
        <p:spPr>
          <a:xfrm>
            <a:off x="377687" y="2766134"/>
            <a:ext cx="2902226" cy="1835757"/>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B1EF0776-8083-EA59-0867-F492AC048A88}"/>
              </a:ext>
            </a:extLst>
          </p:cNvPr>
          <p:cNvSpPr/>
          <p:nvPr/>
        </p:nvSpPr>
        <p:spPr>
          <a:xfrm>
            <a:off x="6076122" y="2773017"/>
            <a:ext cx="2814948" cy="1835757"/>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6D3889C9-89CE-6524-A127-E6D58084498A}"/>
              </a:ext>
            </a:extLst>
          </p:cNvPr>
          <p:cNvSpPr/>
          <p:nvPr/>
        </p:nvSpPr>
        <p:spPr>
          <a:xfrm>
            <a:off x="8891070" y="2773017"/>
            <a:ext cx="2796209" cy="1835757"/>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39A73F12-F873-D2E4-48CC-44E7F4947AB5}"/>
              </a:ext>
            </a:extLst>
          </p:cNvPr>
          <p:cNvSpPr/>
          <p:nvPr/>
        </p:nvSpPr>
        <p:spPr>
          <a:xfrm>
            <a:off x="7373696" y="4595009"/>
            <a:ext cx="2796209" cy="1835757"/>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3113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EC53B-30BC-C643-E177-9602E0C2C7D5}"/>
              </a:ext>
            </a:extLst>
          </p:cNvPr>
          <p:cNvSpPr>
            <a:spLocks noGrp="1"/>
          </p:cNvSpPr>
          <p:nvPr>
            <p:ph type="body" sz="quarter" idx="13"/>
          </p:nvPr>
        </p:nvSpPr>
        <p:spPr/>
        <p:txBody>
          <a:bodyPr/>
          <a:lstStyle/>
          <a:p>
            <a:r>
              <a:rPr lang="en-US" err="1"/>
              <a:t>Retesters</a:t>
            </a:r>
            <a:r>
              <a:rPr lang="en-US"/>
              <a:t>/</a:t>
            </a:r>
            <a:r>
              <a:rPr lang="en-US" err="1"/>
              <a:t>Reengagers</a:t>
            </a:r>
            <a:endParaRPr lang="en-US"/>
          </a:p>
        </p:txBody>
      </p:sp>
      <p:sp>
        <p:nvSpPr>
          <p:cNvPr id="3" name="Text Placeholder 2">
            <a:extLst>
              <a:ext uri="{FF2B5EF4-FFF2-40B4-BE49-F238E27FC236}">
                <a16:creationId xmlns:a16="http://schemas.microsoft.com/office/drawing/2014/main" id="{7BA0EAA3-985C-2B69-9F93-416C98B1A915}"/>
              </a:ext>
            </a:extLst>
          </p:cNvPr>
          <p:cNvSpPr>
            <a:spLocks noGrp="1"/>
          </p:cNvSpPr>
          <p:nvPr>
            <p:ph type="body" sz="quarter" idx="16"/>
          </p:nvPr>
        </p:nvSpPr>
        <p:spPr/>
        <p:txBody>
          <a:bodyPr lIns="91440" tIns="45720" rIns="91440" bIns="45720" anchor="t">
            <a:normAutofit lnSpcReduction="10000"/>
          </a:bodyPr>
          <a:lstStyle/>
          <a:p>
            <a:r>
              <a:rPr lang="en-US" sz="2000" dirty="0">
                <a:solidFill>
                  <a:srgbClr val="000000"/>
                </a:solidFill>
                <a:cs typeface="Arial"/>
              </a:rPr>
              <a:t>ART has been found to potentially impact the sensitivity of HIV RDTs causing false-negative test results</a:t>
            </a:r>
            <a:r>
              <a:rPr lang="en-US" sz="2000" baseline="30000" dirty="0">
                <a:solidFill>
                  <a:srgbClr val="000000"/>
                </a:solidFill>
                <a:cs typeface="Arial"/>
              </a:rPr>
              <a:t>1-5</a:t>
            </a:r>
          </a:p>
          <a:p>
            <a:r>
              <a:rPr lang="en-US" sz="2000" dirty="0">
                <a:solidFill>
                  <a:srgbClr val="000000"/>
                </a:solidFill>
                <a:cs typeface="Arial"/>
              </a:rPr>
              <a:t>False-negative test results could lead to confusing results, stopping of ART and investment in expensive strategies to identify and resolve cases</a:t>
            </a:r>
          </a:p>
          <a:p>
            <a:r>
              <a:rPr lang="en-US" sz="2000" dirty="0">
                <a:solidFill>
                  <a:srgbClr val="000000"/>
                </a:solidFill>
                <a:cs typeface="Arial"/>
              </a:rPr>
              <a:t>Data suggests that PLHIV on ART are retesting (~25-50%)</a:t>
            </a:r>
            <a:r>
              <a:rPr lang="en-US" sz="2000" baseline="30000" dirty="0">
                <a:solidFill>
                  <a:srgbClr val="000000"/>
                </a:solidFill>
                <a:cs typeface="Arial"/>
              </a:rPr>
              <a:t>6-8</a:t>
            </a:r>
            <a:endParaRPr lang="en-US" sz="2000" dirty="0">
              <a:solidFill>
                <a:srgbClr val="000000"/>
              </a:solidFill>
              <a:cs typeface="Arial"/>
            </a:endParaRPr>
          </a:p>
          <a:p>
            <a:pPr lvl="1"/>
            <a:r>
              <a:rPr lang="en-US" sz="2000" dirty="0">
                <a:solidFill>
                  <a:srgbClr val="000000"/>
                </a:solidFill>
                <a:cs typeface="Arial"/>
              </a:rPr>
              <a:t>Given the significant number of individuals on ART and more starting everyday this may be a growing issue to consider.</a:t>
            </a:r>
            <a:endParaRPr lang="en-US" dirty="0">
              <a:cs typeface="Arial"/>
            </a:endParaRPr>
          </a:p>
          <a:p>
            <a:r>
              <a:rPr lang="en-US" sz="2000" dirty="0">
                <a:solidFill>
                  <a:srgbClr val="000000"/>
                </a:solidFill>
                <a:cs typeface="Arial"/>
              </a:rPr>
              <a:t>As we think about diagnostics and quality (correct test results), we need to also think about impact of false-negatives and balance clinical utility and quality of testing. </a:t>
            </a:r>
          </a:p>
          <a:p>
            <a:pPr lvl="1"/>
            <a:r>
              <a:rPr lang="en-US" sz="2000" dirty="0">
                <a:solidFill>
                  <a:srgbClr val="000000"/>
                </a:solidFill>
                <a:cs typeface="Arial"/>
              </a:rPr>
              <a:t>Are there strategies to avoid unnecessarily retesting of individuals on ART on the program side? </a:t>
            </a:r>
            <a:endParaRPr lang="en-US" dirty="0">
              <a:solidFill>
                <a:srgbClr val="030C13"/>
              </a:solidFill>
              <a:cs typeface="Arial"/>
            </a:endParaRPr>
          </a:p>
          <a:p>
            <a:pPr lvl="1"/>
            <a:r>
              <a:rPr lang="en-US" sz="2000" dirty="0">
                <a:solidFill>
                  <a:srgbClr val="000000"/>
                </a:solidFill>
                <a:cs typeface="Arial"/>
              </a:rPr>
              <a:t>Are there test kits and strategies that may be more affected that should be considered when developing testing algorithm?</a:t>
            </a:r>
            <a:endParaRPr lang="en-US" dirty="0">
              <a:cs typeface="Arial"/>
            </a:endParaRPr>
          </a:p>
          <a:p>
            <a:pPr lvl="1"/>
            <a:r>
              <a:rPr lang="en-US" sz="2000" dirty="0">
                <a:solidFill>
                  <a:srgbClr val="000000"/>
                </a:solidFill>
                <a:cs typeface="Arial"/>
              </a:rPr>
              <a:t>Are there research gaps or innovations that should be considered?</a:t>
            </a:r>
          </a:p>
          <a:p>
            <a:endParaRPr lang="en-US" sz="2000" dirty="0">
              <a:solidFill>
                <a:srgbClr val="000000"/>
              </a:solidFill>
              <a:cs typeface="Arial"/>
            </a:endParaRPr>
          </a:p>
          <a:p>
            <a:endParaRPr lang="en-US" dirty="0">
              <a:cs typeface="Arial"/>
            </a:endParaRPr>
          </a:p>
        </p:txBody>
      </p:sp>
      <p:sp>
        <p:nvSpPr>
          <p:cNvPr id="4" name="Text Placeholder 3">
            <a:extLst>
              <a:ext uri="{FF2B5EF4-FFF2-40B4-BE49-F238E27FC236}">
                <a16:creationId xmlns:a16="http://schemas.microsoft.com/office/drawing/2014/main" id="{688418A9-7297-C2A7-6F7F-3538F935A336}"/>
              </a:ext>
            </a:extLst>
          </p:cNvPr>
          <p:cNvSpPr>
            <a:spLocks noGrp="1"/>
          </p:cNvSpPr>
          <p:nvPr>
            <p:ph type="body" sz="quarter" idx="15"/>
          </p:nvPr>
        </p:nvSpPr>
        <p:spPr>
          <a:xfrm>
            <a:off x="2546332" y="6359979"/>
            <a:ext cx="7732820" cy="348635"/>
          </a:xfrm>
        </p:spPr>
        <p:txBody>
          <a:bodyPr/>
          <a:lstStyle/>
          <a:p>
            <a:r>
              <a:rPr lang="en-US" sz="1000" i="1">
                <a:solidFill>
                  <a:srgbClr val="000000"/>
                </a:solidFill>
                <a:cs typeface="Arial"/>
              </a:rPr>
              <a:t>Source: 1. Johnson et al 2017; 2. Bock et al 2017; 3. Olaru et al 2017; 4. Fogel et al 2017; 5. Fogel et al 2015;       6. </a:t>
            </a:r>
            <a:r>
              <a:rPr lang="en-US" sz="1000" i="1" err="1">
                <a:solidFill>
                  <a:srgbClr val="000000"/>
                </a:solidFill>
                <a:cs typeface="Arial"/>
              </a:rPr>
              <a:t>Kumwenda</a:t>
            </a:r>
            <a:r>
              <a:rPr lang="en-US" sz="1000" i="1">
                <a:solidFill>
                  <a:srgbClr val="000000"/>
                </a:solidFill>
                <a:cs typeface="Arial"/>
              </a:rPr>
              <a:t> et al 2014; 7. Moore et al 2017; 8. </a:t>
            </a:r>
            <a:r>
              <a:rPr lang="en-US" sz="1000" i="1" err="1">
                <a:solidFill>
                  <a:srgbClr val="000000"/>
                </a:solidFill>
                <a:cs typeface="Arial"/>
              </a:rPr>
              <a:t>Mavedezenge</a:t>
            </a:r>
            <a:r>
              <a:rPr lang="en-US" sz="1000" i="1">
                <a:solidFill>
                  <a:srgbClr val="000000"/>
                </a:solidFill>
                <a:cs typeface="Arial"/>
              </a:rPr>
              <a:t> et al 2015  </a:t>
            </a:r>
            <a:endParaRPr lang="en-US">
              <a:cs typeface="Arial"/>
            </a:endParaRPr>
          </a:p>
        </p:txBody>
      </p:sp>
    </p:spTree>
    <p:extLst>
      <p:ext uri="{BB962C8B-B14F-4D97-AF65-F5344CB8AC3E}">
        <p14:creationId xmlns:p14="http://schemas.microsoft.com/office/powerpoint/2010/main" val="110658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CFA83-F24B-F617-98BB-C52889776169}"/>
              </a:ext>
            </a:extLst>
          </p:cNvPr>
          <p:cNvSpPr>
            <a:spLocks noGrp="1"/>
          </p:cNvSpPr>
          <p:nvPr>
            <p:ph type="body" sz="quarter" idx="13"/>
          </p:nvPr>
        </p:nvSpPr>
        <p:spPr/>
        <p:txBody>
          <a:bodyPr/>
          <a:lstStyle/>
          <a:p>
            <a:r>
              <a:rPr lang="en-US"/>
              <a:t>Considerations for HIV Self Testing</a:t>
            </a:r>
          </a:p>
        </p:txBody>
      </p:sp>
      <p:sp>
        <p:nvSpPr>
          <p:cNvPr id="4" name="Text Placeholder 3">
            <a:extLst>
              <a:ext uri="{FF2B5EF4-FFF2-40B4-BE49-F238E27FC236}">
                <a16:creationId xmlns:a16="http://schemas.microsoft.com/office/drawing/2014/main" id="{2773C3FC-10CC-F931-F24D-B54CCC25135E}"/>
              </a:ext>
            </a:extLst>
          </p:cNvPr>
          <p:cNvSpPr>
            <a:spLocks noGrp="1"/>
          </p:cNvSpPr>
          <p:nvPr>
            <p:ph type="body" sz="quarter" idx="15"/>
          </p:nvPr>
        </p:nvSpPr>
        <p:spPr/>
        <p:txBody>
          <a:bodyPr/>
          <a:lstStyle/>
          <a:p>
            <a:endParaRPr lang="en-US"/>
          </a:p>
        </p:txBody>
      </p:sp>
      <p:sp>
        <p:nvSpPr>
          <p:cNvPr id="10" name="Google Shape;481;p80">
            <a:extLst>
              <a:ext uri="{FF2B5EF4-FFF2-40B4-BE49-F238E27FC236}">
                <a16:creationId xmlns:a16="http://schemas.microsoft.com/office/drawing/2014/main" id="{1E131C05-84AE-2F1A-080A-A5D8B9A64670}"/>
              </a:ext>
            </a:extLst>
          </p:cNvPr>
          <p:cNvSpPr txBox="1">
            <a:spLocks/>
          </p:cNvSpPr>
          <p:nvPr/>
        </p:nvSpPr>
        <p:spPr>
          <a:xfrm>
            <a:off x="-97451" y="1411072"/>
            <a:ext cx="4028006" cy="4509957"/>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Clr>
                <a:prstClr val="black"/>
              </a:buClr>
              <a:buSzPts val="1800"/>
              <a:buFont typeface="Gill Sans"/>
              <a:buChar char="●"/>
            </a:pPr>
            <a:r>
              <a:rPr lang="en-US" sz="2400" dirty="0">
                <a:solidFill>
                  <a:prstClr val="black"/>
                </a:solidFill>
                <a:latin typeface="Gill Sans"/>
                <a:ea typeface="Gill Sans"/>
                <a:cs typeface="Gill Sans"/>
                <a:sym typeface="Gill Sans"/>
              </a:rPr>
              <a:t>MER targets for HTS_SELF were limited in FY18</a:t>
            </a:r>
          </a:p>
          <a:p>
            <a:pPr marL="457200" indent="-342900">
              <a:spcBef>
                <a:spcPts val="0"/>
              </a:spcBef>
              <a:buClr>
                <a:prstClr val="black"/>
              </a:buClr>
              <a:buSzPts val="1800"/>
              <a:buFont typeface="Gill Sans"/>
              <a:buChar char="●"/>
            </a:pPr>
            <a:endParaRPr lang="en-US" sz="2400" dirty="0">
              <a:solidFill>
                <a:prstClr val="black"/>
              </a:solidFill>
              <a:latin typeface="Gill Sans"/>
              <a:ea typeface="Gill Sans"/>
              <a:cs typeface="Gill Sans"/>
              <a:sym typeface="Gill Sans"/>
            </a:endParaRPr>
          </a:p>
          <a:p>
            <a:pPr marL="457200" indent="-342900">
              <a:spcBef>
                <a:spcPts val="0"/>
              </a:spcBef>
              <a:buClr>
                <a:prstClr val="black"/>
              </a:buClr>
              <a:buSzPts val="1800"/>
              <a:buFont typeface="Gill Sans"/>
              <a:buChar char="●"/>
            </a:pPr>
            <a:r>
              <a:rPr lang="en-US" sz="2400" dirty="0">
                <a:solidFill>
                  <a:prstClr val="black"/>
                </a:solidFill>
                <a:latin typeface="Gill Sans"/>
                <a:ea typeface="Gill Sans"/>
                <a:cs typeface="Gill Sans"/>
                <a:sym typeface="Gill Sans"/>
              </a:rPr>
              <a:t>HTS_SELF targets and distribution has continued to increase each year</a:t>
            </a:r>
          </a:p>
          <a:p>
            <a:pPr marL="457200" indent="-342900">
              <a:spcBef>
                <a:spcPts val="0"/>
              </a:spcBef>
              <a:buClr>
                <a:prstClr val="black"/>
              </a:buClr>
              <a:buSzPts val="1800"/>
              <a:buFont typeface="Gill Sans"/>
              <a:buChar char="●"/>
            </a:pPr>
            <a:endParaRPr lang="en-US" sz="2400" dirty="0">
              <a:solidFill>
                <a:prstClr val="black"/>
              </a:solidFill>
              <a:latin typeface="Gill Sans"/>
              <a:ea typeface="Gill Sans"/>
              <a:cs typeface="Gill Sans"/>
              <a:sym typeface="Gill Sans"/>
            </a:endParaRPr>
          </a:p>
          <a:p>
            <a:pPr marL="457200" indent="-342900">
              <a:spcBef>
                <a:spcPts val="0"/>
              </a:spcBef>
              <a:buClr>
                <a:prstClr val="black"/>
              </a:buClr>
              <a:buSzPts val="1800"/>
              <a:buFont typeface="Gill Sans"/>
              <a:buChar char="●"/>
            </a:pPr>
            <a:r>
              <a:rPr lang="en-US" sz="2400" dirty="0">
                <a:solidFill>
                  <a:prstClr val="black"/>
                </a:solidFill>
                <a:latin typeface="Gill Sans"/>
                <a:ea typeface="Gill Sans"/>
                <a:cs typeface="Gill Sans"/>
                <a:sym typeface="Gill Sans"/>
              </a:rPr>
              <a:t>PEPFAR has distributed a total of </a:t>
            </a:r>
            <a:r>
              <a:rPr lang="en-US" sz="2400" dirty="0">
                <a:solidFill>
                  <a:prstClr val="black"/>
                </a:solidFill>
                <a:highlight>
                  <a:prstClr val="white"/>
                </a:highlight>
                <a:latin typeface="Gill Sans"/>
                <a:ea typeface="Gill Sans"/>
                <a:cs typeface="Gill Sans"/>
                <a:sym typeface="Gill Sans"/>
              </a:rPr>
              <a:t>16,556,541 self test kits since FY18 (as of FY23Q1)</a:t>
            </a:r>
          </a:p>
        </p:txBody>
      </p:sp>
      <p:pic>
        <p:nvPicPr>
          <p:cNvPr id="11" name="Google Shape;482;p80">
            <a:extLst>
              <a:ext uri="{FF2B5EF4-FFF2-40B4-BE49-F238E27FC236}">
                <a16:creationId xmlns:a16="http://schemas.microsoft.com/office/drawing/2014/main" id="{F18D5B51-7041-2283-DFEC-E0ADF88C5608}"/>
              </a:ext>
            </a:extLst>
          </p:cNvPr>
          <p:cNvPicPr preferRelativeResize="0"/>
          <p:nvPr/>
        </p:nvPicPr>
        <p:blipFill>
          <a:blip r:embed="rId3">
            <a:alphaModFix/>
          </a:blip>
          <a:stretch>
            <a:fillRect/>
          </a:stretch>
        </p:blipFill>
        <p:spPr>
          <a:xfrm>
            <a:off x="3784464" y="808474"/>
            <a:ext cx="8407536" cy="5715155"/>
          </a:xfrm>
          <a:prstGeom prst="rect">
            <a:avLst/>
          </a:prstGeom>
          <a:noFill/>
          <a:ln>
            <a:noFill/>
          </a:ln>
        </p:spPr>
      </p:pic>
    </p:spTree>
    <p:extLst>
      <p:ext uri="{BB962C8B-B14F-4D97-AF65-F5344CB8AC3E}">
        <p14:creationId xmlns:p14="http://schemas.microsoft.com/office/powerpoint/2010/main" val="56810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CFA83-F24B-F617-98BB-C52889776169}"/>
              </a:ext>
            </a:extLst>
          </p:cNvPr>
          <p:cNvSpPr>
            <a:spLocks noGrp="1"/>
          </p:cNvSpPr>
          <p:nvPr>
            <p:ph type="body" sz="quarter" idx="13"/>
          </p:nvPr>
        </p:nvSpPr>
        <p:spPr/>
        <p:txBody>
          <a:bodyPr/>
          <a:lstStyle/>
          <a:p>
            <a:r>
              <a:rPr lang="en-US" dirty="0"/>
              <a:t>CDC Supported Countries Continue to Scale up HIVST</a:t>
            </a:r>
          </a:p>
        </p:txBody>
      </p:sp>
      <p:sp>
        <p:nvSpPr>
          <p:cNvPr id="4" name="Text Placeholder 3">
            <a:extLst>
              <a:ext uri="{FF2B5EF4-FFF2-40B4-BE49-F238E27FC236}">
                <a16:creationId xmlns:a16="http://schemas.microsoft.com/office/drawing/2014/main" id="{2773C3FC-10CC-F931-F24D-B54CCC25135E}"/>
              </a:ext>
            </a:extLst>
          </p:cNvPr>
          <p:cNvSpPr>
            <a:spLocks noGrp="1"/>
          </p:cNvSpPr>
          <p:nvPr>
            <p:ph type="body" sz="quarter" idx="15"/>
          </p:nvPr>
        </p:nvSpPr>
        <p:spPr/>
        <p:txBody>
          <a:bodyPr/>
          <a:lstStyle/>
          <a:p>
            <a:endParaRPr lang="en-US"/>
          </a:p>
        </p:txBody>
      </p:sp>
      <p:pic>
        <p:nvPicPr>
          <p:cNvPr id="9" name="Picture 8">
            <a:extLst>
              <a:ext uri="{FF2B5EF4-FFF2-40B4-BE49-F238E27FC236}">
                <a16:creationId xmlns:a16="http://schemas.microsoft.com/office/drawing/2014/main" id="{80FFABF4-E419-5DAE-E61C-4F2E55254DD6}"/>
              </a:ext>
            </a:extLst>
          </p:cNvPr>
          <p:cNvPicPr>
            <a:picLocks noChangeAspect="1"/>
          </p:cNvPicPr>
          <p:nvPr/>
        </p:nvPicPr>
        <p:blipFill rotWithShape="1">
          <a:blip r:embed="rId3"/>
          <a:srcRect l="18179" t="32029" r="1032" b="9276"/>
          <a:stretch/>
        </p:blipFill>
        <p:spPr>
          <a:xfrm>
            <a:off x="2490358" y="1662243"/>
            <a:ext cx="9701642" cy="3964849"/>
          </a:xfrm>
          <a:prstGeom prst="rect">
            <a:avLst/>
          </a:prstGeom>
        </p:spPr>
      </p:pic>
      <p:sp>
        <p:nvSpPr>
          <p:cNvPr id="3" name="Google Shape;481;p80">
            <a:extLst>
              <a:ext uri="{FF2B5EF4-FFF2-40B4-BE49-F238E27FC236}">
                <a16:creationId xmlns:a16="http://schemas.microsoft.com/office/drawing/2014/main" id="{8D5E1D5E-E69B-9454-9CF3-7D8374D95A6F}"/>
              </a:ext>
            </a:extLst>
          </p:cNvPr>
          <p:cNvSpPr txBox="1">
            <a:spLocks/>
          </p:cNvSpPr>
          <p:nvPr/>
        </p:nvSpPr>
        <p:spPr>
          <a:xfrm>
            <a:off x="8318" y="2668284"/>
            <a:ext cx="2335661" cy="2341038"/>
          </a:xfrm>
          <a:prstGeom prst="rect">
            <a:avLst/>
          </a:prstGeom>
          <a:noFill/>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spcBef>
                <a:spcPts val="0"/>
              </a:spcBef>
              <a:buClr>
                <a:prstClr val="black"/>
              </a:buClr>
              <a:buSzPts val="1800"/>
              <a:buNone/>
            </a:pPr>
            <a:endParaRPr lang="en-US" sz="3600" b="1" dirty="0">
              <a:solidFill>
                <a:srgbClr val="00B050"/>
              </a:solidFill>
              <a:latin typeface="Amasis MT Pro Black" panose="02040A04050005020304" pitchFamily="18" charset="0"/>
              <a:ea typeface="Gill Sans"/>
              <a:cs typeface="Gill Sans"/>
              <a:sym typeface="Gill Sans"/>
            </a:endParaRPr>
          </a:p>
          <a:p>
            <a:pPr marL="114300" indent="0" algn="ctr">
              <a:spcBef>
                <a:spcPts val="0"/>
              </a:spcBef>
              <a:buClr>
                <a:prstClr val="black"/>
              </a:buClr>
              <a:buSzPts val="1800"/>
              <a:buNone/>
            </a:pPr>
            <a:r>
              <a:rPr lang="en-US" sz="3600" b="1" dirty="0">
                <a:solidFill>
                  <a:srgbClr val="00B050"/>
                </a:solidFill>
                <a:latin typeface="Amasis MT Pro Black" panose="02040A04050005020304" pitchFamily="18" charset="0"/>
                <a:ea typeface="Gill Sans"/>
                <a:cs typeface="Gill Sans"/>
                <a:sym typeface="Gill Sans"/>
              </a:rPr>
              <a:t>400K+</a:t>
            </a:r>
          </a:p>
          <a:p>
            <a:pPr marL="114300" indent="0" algn="ctr">
              <a:spcBef>
                <a:spcPts val="0"/>
              </a:spcBef>
              <a:buClr>
                <a:prstClr val="black"/>
              </a:buClr>
              <a:buSzPts val="1800"/>
              <a:buNone/>
            </a:pPr>
            <a:endParaRPr lang="en-US" b="1" dirty="0">
              <a:solidFill>
                <a:srgbClr val="00B050"/>
              </a:solidFill>
              <a:latin typeface="Amasis MT Pro Black" panose="02040A04050005020304" pitchFamily="18" charset="0"/>
              <a:ea typeface="Gill Sans"/>
              <a:cs typeface="Gill Sans"/>
              <a:sym typeface="Gill Sans"/>
            </a:endParaRPr>
          </a:p>
          <a:p>
            <a:pPr marL="114300" indent="0" algn="ctr">
              <a:spcBef>
                <a:spcPts val="0"/>
              </a:spcBef>
              <a:buClr>
                <a:prstClr val="black"/>
              </a:buClr>
              <a:buSzPts val="1800"/>
              <a:buNone/>
            </a:pPr>
            <a:r>
              <a:rPr lang="en-US" dirty="0">
                <a:latin typeface="Gill Sans"/>
                <a:ea typeface="Gill Sans"/>
                <a:cs typeface="Gill Sans"/>
                <a:sym typeface="Gill Sans"/>
              </a:rPr>
              <a:t>HIVST Kits</a:t>
            </a:r>
          </a:p>
          <a:p>
            <a:pPr marL="114300" indent="0" algn="ctr">
              <a:spcBef>
                <a:spcPts val="0"/>
              </a:spcBef>
              <a:buClr>
                <a:prstClr val="black"/>
              </a:buClr>
              <a:buSzPts val="1800"/>
              <a:buNone/>
            </a:pPr>
            <a:r>
              <a:rPr lang="en-US" dirty="0">
                <a:latin typeface="Gill Sans"/>
                <a:ea typeface="Gill Sans"/>
                <a:cs typeface="Gill Sans"/>
                <a:sym typeface="Gill Sans"/>
              </a:rPr>
              <a:t>distributed</a:t>
            </a:r>
            <a:r>
              <a:rPr lang="en-US" b="1" dirty="0">
                <a:solidFill>
                  <a:srgbClr val="00B050"/>
                </a:solidFill>
                <a:latin typeface="Gill Sans"/>
                <a:ea typeface="Gill Sans"/>
                <a:cs typeface="Gill Sans"/>
                <a:sym typeface="Gill Sans"/>
              </a:rPr>
              <a:t> </a:t>
            </a:r>
          </a:p>
        </p:txBody>
      </p:sp>
      <p:sp>
        <p:nvSpPr>
          <p:cNvPr id="6" name="Google Shape;481;p80">
            <a:extLst>
              <a:ext uri="{FF2B5EF4-FFF2-40B4-BE49-F238E27FC236}">
                <a16:creationId xmlns:a16="http://schemas.microsoft.com/office/drawing/2014/main" id="{715D1DBB-B44C-127B-D437-E1ED918578AC}"/>
              </a:ext>
            </a:extLst>
          </p:cNvPr>
          <p:cNvSpPr txBox="1">
            <a:spLocks/>
          </p:cNvSpPr>
          <p:nvPr/>
        </p:nvSpPr>
        <p:spPr>
          <a:xfrm>
            <a:off x="203200" y="1399873"/>
            <a:ext cx="2115094" cy="2143824"/>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Clr>
                <a:prstClr val="black"/>
              </a:buClr>
              <a:buSzPts val="1800"/>
              <a:buNone/>
            </a:pPr>
            <a:r>
              <a:rPr lang="en-US" sz="2000" dirty="0">
                <a:solidFill>
                  <a:prstClr val="black"/>
                </a:solidFill>
                <a:latin typeface="Gill Sans"/>
                <a:ea typeface="Gill Sans"/>
                <a:cs typeface="Gill Sans"/>
                <a:sym typeface="Gill Sans"/>
              </a:rPr>
              <a:t>In FY23</a:t>
            </a:r>
          </a:p>
          <a:p>
            <a:pPr marL="114300" indent="0">
              <a:spcBef>
                <a:spcPts val="0"/>
              </a:spcBef>
              <a:buClr>
                <a:prstClr val="black"/>
              </a:buClr>
              <a:buSzPts val="1800"/>
              <a:buNone/>
            </a:pPr>
            <a:endParaRPr lang="en-US" sz="2000" dirty="0">
              <a:solidFill>
                <a:prstClr val="black"/>
              </a:solidFill>
              <a:latin typeface="Gill Sans"/>
              <a:ea typeface="Gill Sans"/>
              <a:cs typeface="Gill Sans"/>
              <a:sym typeface="Gill Sans"/>
            </a:endParaRPr>
          </a:p>
          <a:p>
            <a:pPr marL="114300" indent="0">
              <a:spcBef>
                <a:spcPts val="0"/>
              </a:spcBef>
              <a:buClr>
                <a:prstClr val="black"/>
              </a:buClr>
              <a:buSzPts val="1800"/>
              <a:buNone/>
            </a:pPr>
            <a:r>
              <a:rPr lang="en-US" sz="2000" dirty="0">
                <a:solidFill>
                  <a:prstClr val="black"/>
                </a:solidFill>
                <a:latin typeface="Gill Sans"/>
                <a:ea typeface="Gill Sans"/>
                <a:cs typeface="Gill Sans"/>
                <a:sym typeface="Gill Sans"/>
              </a:rPr>
              <a:t>Malawi, Uganda Tanzania, South Africa distributed</a:t>
            </a:r>
          </a:p>
          <a:p>
            <a:pPr marL="114300" indent="0">
              <a:spcBef>
                <a:spcPts val="0"/>
              </a:spcBef>
              <a:buClr>
                <a:prstClr val="black"/>
              </a:buClr>
              <a:buSzPts val="1800"/>
              <a:buNone/>
            </a:pPr>
            <a:endParaRPr lang="en-US" sz="3600" dirty="0">
              <a:solidFill>
                <a:srgbClr val="0070C0"/>
              </a:solidFill>
              <a:latin typeface="Gill Sans"/>
              <a:ea typeface="Gill Sans"/>
              <a:cs typeface="Gill Sans"/>
              <a:sym typeface="Gill Sans"/>
            </a:endParaRPr>
          </a:p>
        </p:txBody>
      </p:sp>
      <p:sp>
        <p:nvSpPr>
          <p:cNvPr id="11" name="Rectangle 10">
            <a:extLst>
              <a:ext uri="{FF2B5EF4-FFF2-40B4-BE49-F238E27FC236}">
                <a16:creationId xmlns:a16="http://schemas.microsoft.com/office/drawing/2014/main" id="{66F7A525-DB3D-AC04-375D-812589E10DBE}"/>
              </a:ext>
            </a:extLst>
          </p:cNvPr>
          <p:cNvSpPr/>
          <p:nvPr/>
        </p:nvSpPr>
        <p:spPr>
          <a:xfrm>
            <a:off x="2991678" y="1928190"/>
            <a:ext cx="417444" cy="278295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60E4D2-228F-0AF4-7DE1-D7DE2FA467C1}"/>
              </a:ext>
            </a:extLst>
          </p:cNvPr>
          <p:cNvSpPr/>
          <p:nvPr/>
        </p:nvSpPr>
        <p:spPr>
          <a:xfrm>
            <a:off x="4704520" y="1928190"/>
            <a:ext cx="672549" cy="278295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FE6D99-B398-8F44-6FAB-888A276C1D25}"/>
              </a:ext>
            </a:extLst>
          </p:cNvPr>
          <p:cNvSpPr/>
          <p:nvPr/>
        </p:nvSpPr>
        <p:spPr>
          <a:xfrm>
            <a:off x="5549133" y="1928190"/>
            <a:ext cx="417444" cy="278295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42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7D-CCF3-F4FB-5E18-312C2DF47E6A}"/>
              </a:ext>
            </a:extLst>
          </p:cNvPr>
          <p:cNvSpPr>
            <a:spLocks noGrp="1"/>
          </p:cNvSpPr>
          <p:nvPr>
            <p:ph type="body" sz="quarter" idx="13"/>
          </p:nvPr>
        </p:nvSpPr>
        <p:spPr/>
        <p:txBody>
          <a:bodyPr>
            <a:normAutofit fontScale="92500" lnSpcReduction="10000"/>
          </a:bodyPr>
          <a:lstStyle/>
          <a:p>
            <a:r>
              <a:rPr lang="en-US"/>
              <a:t>HIVST in facilities can improve coverage, close gaps, and address human resource limitations</a:t>
            </a:r>
          </a:p>
        </p:txBody>
      </p:sp>
      <p:sp>
        <p:nvSpPr>
          <p:cNvPr id="4" name="Text Placeholder 3">
            <a:extLst>
              <a:ext uri="{FF2B5EF4-FFF2-40B4-BE49-F238E27FC236}">
                <a16:creationId xmlns:a16="http://schemas.microsoft.com/office/drawing/2014/main" id="{BAB763AE-9DAA-82F1-AA1C-72DAEB87AA29}"/>
              </a:ext>
            </a:extLst>
          </p:cNvPr>
          <p:cNvSpPr>
            <a:spLocks noGrp="1"/>
          </p:cNvSpPr>
          <p:nvPr>
            <p:ph type="body" sz="quarter" idx="15"/>
          </p:nvPr>
        </p:nvSpPr>
        <p:spPr/>
        <p:txBody>
          <a:bodyPr/>
          <a:lstStyle/>
          <a:p>
            <a:endParaRPr lang="en-US"/>
          </a:p>
        </p:txBody>
      </p:sp>
      <p:pic>
        <p:nvPicPr>
          <p:cNvPr id="8" name="Picture 7">
            <a:extLst>
              <a:ext uri="{FF2B5EF4-FFF2-40B4-BE49-F238E27FC236}">
                <a16:creationId xmlns:a16="http://schemas.microsoft.com/office/drawing/2014/main" id="{114FB3E0-EA24-1170-F20C-3E167ADD527A}"/>
              </a:ext>
            </a:extLst>
          </p:cNvPr>
          <p:cNvPicPr>
            <a:picLocks noChangeAspect="1"/>
          </p:cNvPicPr>
          <p:nvPr/>
        </p:nvPicPr>
        <p:blipFill rotWithShape="1">
          <a:blip r:embed="rId3"/>
          <a:srcRect t="11692"/>
          <a:stretch/>
        </p:blipFill>
        <p:spPr>
          <a:xfrm>
            <a:off x="300908" y="1183590"/>
            <a:ext cx="11457955" cy="5586422"/>
          </a:xfrm>
          <a:prstGeom prst="rect">
            <a:avLst/>
          </a:prstGeom>
        </p:spPr>
      </p:pic>
      <p:sp>
        <p:nvSpPr>
          <p:cNvPr id="3" name="Arrow: Right 2">
            <a:extLst>
              <a:ext uri="{FF2B5EF4-FFF2-40B4-BE49-F238E27FC236}">
                <a16:creationId xmlns:a16="http://schemas.microsoft.com/office/drawing/2014/main" id="{85458DBE-0D6D-2E73-07B9-CBFDF125F880}"/>
              </a:ext>
            </a:extLst>
          </p:cNvPr>
          <p:cNvSpPr/>
          <p:nvPr/>
        </p:nvSpPr>
        <p:spPr>
          <a:xfrm>
            <a:off x="79513" y="1977887"/>
            <a:ext cx="417444" cy="387626"/>
          </a:xfrm>
          <a:prstGeom prst="rightArrow">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9D3A39ED-14BD-D66F-5CB3-09B3646B8076}"/>
              </a:ext>
            </a:extLst>
          </p:cNvPr>
          <p:cNvSpPr/>
          <p:nvPr/>
        </p:nvSpPr>
        <p:spPr>
          <a:xfrm>
            <a:off x="79513" y="3644840"/>
            <a:ext cx="417444" cy="387626"/>
          </a:xfrm>
          <a:prstGeom prst="rightArrow">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EBD962E-974D-9F8C-F64B-A0DED5FAAB46}"/>
              </a:ext>
            </a:extLst>
          </p:cNvPr>
          <p:cNvSpPr/>
          <p:nvPr/>
        </p:nvSpPr>
        <p:spPr>
          <a:xfrm>
            <a:off x="79513" y="5480597"/>
            <a:ext cx="417444" cy="387626"/>
          </a:xfrm>
          <a:prstGeom prst="rightArrow">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94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CFA83-F24B-F617-98BB-C52889776169}"/>
              </a:ext>
            </a:extLst>
          </p:cNvPr>
          <p:cNvSpPr>
            <a:spLocks noGrp="1"/>
          </p:cNvSpPr>
          <p:nvPr>
            <p:ph type="body" sz="quarter" idx="13"/>
          </p:nvPr>
        </p:nvSpPr>
        <p:spPr/>
        <p:txBody>
          <a:bodyPr/>
          <a:lstStyle/>
          <a:p>
            <a:r>
              <a:rPr lang="en-US"/>
              <a:t>Considerations for HIV Self Testing</a:t>
            </a:r>
          </a:p>
        </p:txBody>
      </p:sp>
      <p:sp>
        <p:nvSpPr>
          <p:cNvPr id="4" name="Text Placeholder 3">
            <a:extLst>
              <a:ext uri="{FF2B5EF4-FFF2-40B4-BE49-F238E27FC236}">
                <a16:creationId xmlns:a16="http://schemas.microsoft.com/office/drawing/2014/main" id="{2773C3FC-10CC-F931-F24D-B54CCC25135E}"/>
              </a:ext>
            </a:extLst>
          </p:cNvPr>
          <p:cNvSpPr>
            <a:spLocks noGrp="1"/>
          </p:cNvSpPr>
          <p:nvPr>
            <p:ph type="body" sz="quarter" idx="15"/>
          </p:nvPr>
        </p:nvSpPr>
        <p:spPr/>
        <p:txBody>
          <a:bodyPr/>
          <a:lstStyle/>
          <a:p>
            <a:endParaRPr lang="en-US"/>
          </a:p>
        </p:txBody>
      </p:sp>
      <p:sp>
        <p:nvSpPr>
          <p:cNvPr id="5" name="Rectangle: Rounded Corners 4">
            <a:extLst>
              <a:ext uri="{FF2B5EF4-FFF2-40B4-BE49-F238E27FC236}">
                <a16:creationId xmlns:a16="http://schemas.microsoft.com/office/drawing/2014/main" id="{FD426D88-D3EC-1C2A-F378-40E9CC4CCACA}"/>
              </a:ext>
            </a:extLst>
          </p:cNvPr>
          <p:cNvSpPr/>
          <p:nvPr/>
        </p:nvSpPr>
        <p:spPr>
          <a:xfrm>
            <a:off x="300908" y="1917446"/>
            <a:ext cx="5698408" cy="3721354"/>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a:t>HIVST is a tool in our HTS toolbox</a:t>
            </a:r>
          </a:p>
          <a:p>
            <a:pPr marL="285750" indent="-285750">
              <a:lnSpc>
                <a:spcPct val="150000"/>
              </a:lnSpc>
              <a:buFontTx/>
              <a:buChar char="-"/>
            </a:pPr>
            <a:r>
              <a:rPr lang="en-US" sz="2000" dirty="0"/>
              <a:t>provide options to clients</a:t>
            </a:r>
          </a:p>
          <a:p>
            <a:pPr marL="285750" indent="-285750">
              <a:lnSpc>
                <a:spcPct val="150000"/>
              </a:lnSpc>
              <a:buFontTx/>
              <a:buChar char="-"/>
            </a:pPr>
            <a:r>
              <a:rPr lang="en-US" sz="2000" dirty="0"/>
              <a:t>help mobilize people to get tested</a:t>
            </a:r>
          </a:p>
          <a:p>
            <a:pPr marL="285750" indent="-285750">
              <a:lnSpc>
                <a:spcPct val="150000"/>
              </a:lnSpc>
              <a:buFontTx/>
              <a:buChar char="-"/>
            </a:pPr>
            <a:r>
              <a:rPr lang="en-US" sz="2000" dirty="0"/>
              <a:t>screening tools, especially in certain high-risk populations</a:t>
            </a:r>
          </a:p>
        </p:txBody>
      </p:sp>
      <p:sp>
        <p:nvSpPr>
          <p:cNvPr id="7" name="Rectangle: Rounded Corners 6">
            <a:extLst>
              <a:ext uri="{FF2B5EF4-FFF2-40B4-BE49-F238E27FC236}">
                <a16:creationId xmlns:a16="http://schemas.microsoft.com/office/drawing/2014/main" id="{4145DD2B-15B6-117F-D8EA-CD375DE9FE48}"/>
              </a:ext>
            </a:extLst>
          </p:cNvPr>
          <p:cNvSpPr/>
          <p:nvPr/>
        </p:nvSpPr>
        <p:spPr>
          <a:xfrm>
            <a:off x="6096000" y="1917446"/>
            <a:ext cx="5698408" cy="372135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t>Quality measures can still be taken</a:t>
            </a:r>
          </a:p>
          <a:p>
            <a:pPr marL="285750" indent="-285750">
              <a:lnSpc>
                <a:spcPct val="150000"/>
              </a:lnSpc>
              <a:buFontTx/>
              <a:buChar char="-"/>
            </a:pPr>
            <a:r>
              <a:rPr lang="en-US" sz="2000"/>
              <a:t>Adhere to appropriate storage conditions</a:t>
            </a:r>
          </a:p>
          <a:p>
            <a:pPr marL="742950" lvl="1" indent="-285750">
              <a:lnSpc>
                <a:spcPct val="150000"/>
              </a:lnSpc>
              <a:buFontTx/>
              <a:buChar char="-"/>
            </a:pPr>
            <a:r>
              <a:rPr lang="en-US" sz="2000"/>
              <a:t>More heat sensitive than some RTKs</a:t>
            </a:r>
          </a:p>
          <a:p>
            <a:pPr marL="285750" indent="-285750">
              <a:lnSpc>
                <a:spcPct val="150000"/>
              </a:lnSpc>
              <a:buFontTx/>
              <a:buChar char="-"/>
            </a:pPr>
            <a:r>
              <a:rPr lang="en-US" sz="2000"/>
              <a:t>Inclusion in post market surveillance</a:t>
            </a:r>
          </a:p>
          <a:p>
            <a:pPr marL="285750" indent="-285750">
              <a:lnSpc>
                <a:spcPct val="150000"/>
              </a:lnSpc>
              <a:buFontTx/>
              <a:buChar char="-"/>
            </a:pPr>
            <a:r>
              <a:rPr lang="en-US" sz="2000"/>
              <a:t>Include in national training curriculum</a:t>
            </a:r>
          </a:p>
          <a:p>
            <a:pPr marL="285750" indent="-285750">
              <a:lnSpc>
                <a:spcPct val="150000"/>
              </a:lnSpc>
              <a:buFontTx/>
              <a:buChar char="-"/>
            </a:pPr>
            <a:r>
              <a:rPr lang="en-US" sz="2000"/>
              <a:t>Ensure use of strong instructions for user</a:t>
            </a:r>
          </a:p>
        </p:txBody>
      </p:sp>
    </p:spTree>
    <p:extLst>
      <p:ext uri="{BB962C8B-B14F-4D97-AF65-F5344CB8AC3E}">
        <p14:creationId xmlns:p14="http://schemas.microsoft.com/office/powerpoint/2010/main" val="3562562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A3B8A0-EB60-F802-C4C6-7D2C4FEDC831}"/>
              </a:ext>
            </a:extLst>
          </p:cNvPr>
          <p:cNvSpPr>
            <a:spLocks noGrp="1"/>
          </p:cNvSpPr>
          <p:nvPr>
            <p:ph type="body" sz="quarter" idx="13"/>
          </p:nvPr>
        </p:nvSpPr>
        <p:spPr/>
        <p:txBody>
          <a:bodyPr/>
          <a:lstStyle/>
          <a:p>
            <a:r>
              <a:rPr lang="en-US"/>
              <a:t>Closing Thoughts &amp; Considerations</a:t>
            </a:r>
          </a:p>
        </p:txBody>
      </p:sp>
      <p:sp>
        <p:nvSpPr>
          <p:cNvPr id="3" name="Text Placeholder 2">
            <a:extLst>
              <a:ext uri="{FF2B5EF4-FFF2-40B4-BE49-F238E27FC236}">
                <a16:creationId xmlns:a16="http://schemas.microsoft.com/office/drawing/2014/main" id="{6646F4C6-3567-94F8-0C9E-8FC846B87E28}"/>
              </a:ext>
            </a:extLst>
          </p:cNvPr>
          <p:cNvSpPr>
            <a:spLocks noGrp="1"/>
          </p:cNvSpPr>
          <p:nvPr>
            <p:ph type="body" sz="quarter" idx="16"/>
          </p:nvPr>
        </p:nvSpPr>
        <p:spPr>
          <a:xfrm>
            <a:off x="299645" y="1183590"/>
            <a:ext cx="11689156" cy="5090847"/>
          </a:xfrm>
        </p:spPr>
        <p:txBody>
          <a:bodyPr lIns="91440" tIns="45720" rIns="91440" bIns="45720" anchor="t">
            <a:normAutofit fontScale="92500" lnSpcReduction="10000"/>
          </a:bodyPr>
          <a:lstStyle/>
          <a:p>
            <a:r>
              <a:rPr lang="en-US" sz="2000" dirty="0">
                <a:cs typeface="Arial"/>
              </a:rPr>
              <a:t>Positive predictive value of HIV-positive diagnosis is quite high using serial RT-based algorithm (&gt;99.2%-99.4%)</a:t>
            </a:r>
          </a:p>
          <a:p>
            <a:r>
              <a:rPr lang="en-US" sz="2000" dirty="0">
                <a:cs typeface="Arial"/>
              </a:rPr>
              <a:t>Extensive training, provider &amp; site certification and ongoing monitoring and corrective actions are critical for accurate HIV testing </a:t>
            </a:r>
          </a:p>
          <a:p>
            <a:r>
              <a:rPr lang="en-US" sz="2000" dirty="0">
                <a:cs typeface="Arial"/>
              </a:rPr>
              <a:t>Including HTS quality indicator through site level managements (Granular Site </a:t>
            </a:r>
            <a:r>
              <a:rPr lang="en-US" sz="2000" dirty="0" err="1">
                <a:cs typeface="Arial"/>
              </a:rPr>
              <a:t>Mgmnt</a:t>
            </a:r>
            <a:r>
              <a:rPr lang="en-US" sz="2000" dirty="0">
                <a:cs typeface="Arial"/>
              </a:rPr>
              <a:t>, SIMS) as a standardize quality assurance approach can be a measure of performance against quality standards and way to identify areas in need of improvement  </a:t>
            </a:r>
            <a:endParaRPr lang="en-US" dirty="0"/>
          </a:p>
          <a:p>
            <a:r>
              <a:rPr lang="en-US" sz="2000" dirty="0">
                <a:cs typeface="Arial"/>
              </a:rPr>
              <a:t>Retest for verification is a quality control measure essential to RT CQI, regardless of your diagnostic algorithm</a:t>
            </a:r>
            <a:endParaRPr lang="en-US" dirty="0"/>
          </a:p>
          <a:p>
            <a:r>
              <a:rPr lang="en-US" sz="2000" dirty="0">
                <a:cs typeface="Arial"/>
              </a:rPr>
              <a:t>Providers should be reminded that retesting PLHIV on ART may lead to a false-negative result</a:t>
            </a:r>
          </a:p>
          <a:p>
            <a:r>
              <a:rPr lang="en-US" sz="2000" dirty="0">
                <a:cs typeface="Arial"/>
              </a:rPr>
              <a:t>All efforts should be made to achieve 100% accuracy for correct test results</a:t>
            </a:r>
          </a:p>
          <a:p>
            <a:r>
              <a:rPr lang="en-US" sz="2000" dirty="0">
                <a:cs typeface="Arial"/>
              </a:rPr>
              <a:t>HIVST reduces barriers to testing, promotes self-managed care, can simplify and streaming HIV testing in facilities. </a:t>
            </a:r>
            <a:r>
              <a:rPr lang="en-US" sz="1800" b="0" i="0" u="none" strike="noStrike" baseline="0" dirty="0">
                <a:solidFill>
                  <a:srgbClr val="000000"/>
                </a:solidFill>
                <a:latin typeface="Roboto Condensed" panose="02000000000000000000" pitchFamily="2" charset="0"/>
              </a:rPr>
              <a:t>	</a:t>
            </a:r>
          </a:p>
          <a:p>
            <a:r>
              <a:rPr lang="en-US" sz="2000" dirty="0"/>
              <a:t>Consider efforts to include HIVST into aspects of Quality Management systems</a:t>
            </a:r>
          </a:p>
          <a:p>
            <a:endParaRPr lang="en-US" dirty="0">
              <a:cs typeface="Arial"/>
            </a:endParaRPr>
          </a:p>
        </p:txBody>
      </p:sp>
      <p:sp>
        <p:nvSpPr>
          <p:cNvPr id="4" name="Text Placeholder 3">
            <a:extLst>
              <a:ext uri="{FF2B5EF4-FFF2-40B4-BE49-F238E27FC236}">
                <a16:creationId xmlns:a16="http://schemas.microsoft.com/office/drawing/2014/main" id="{D1CC064D-E98C-698C-4B32-9DDA21659AE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610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A3B8A0-EB60-F802-C4C6-7D2C4FEDC831}"/>
              </a:ext>
            </a:extLst>
          </p:cNvPr>
          <p:cNvSpPr>
            <a:spLocks noGrp="1"/>
          </p:cNvSpPr>
          <p:nvPr>
            <p:ph type="body" sz="quarter" idx="13"/>
          </p:nvPr>
        </p:nvSpPr>
        <p:spPr/>
        <p:txBody>
          <a:bodyPr/>
          <a:lstStyle/>
          <a:p>
            <a:r>
              <a:rPr lang="en-US"/>
              <a:t>Discussion Questions</a:t>
            </a:r>
          </a:p>
        </p:txBody>
      </p:sp>
      <p:sp>
        <p:nvSpPr>
          <p:cNvPr id="3" name="Text Placeholder 2">
            <a:extLst>
              <a:ext uri="{FF2B5EF4-FFF2-40B4-BE49-F238E27FC236}">
                <a16:creationId xmlns:a16="http://schemas.microsoft.com/office/drawing/2014/main" id="{6646F4C6-3567-94F8-0C9E-8FC846B87E28}"/>
              </a:ext>
            </a:extLst>
          </p:cNvPr>
          <p:cNvSpPr>
            <a:spLocks noGrp="1"/>
          </p:cNvSpPr>
          <p:nvPr>
            <p:ph type="body" sz="quarter" idx="16"/>
          </p:nvPr>
        </p:nvSpPr>
        <p:spPr>
          <a:xfrm>
            <a:off x="299645" y="1183590"/>
            <a:ext cx="11689156" cy="5090847"/>
          </a:xfrm>
        </p:spPr>
        <p:txBody>
          <a:bodyPr lIns="91440" tIns="45720" rIns="91440" bIns="45720" anchor="t">
            <a:normAutofit/>
          </a:bodyPr>
          <a:lstStyle/>
          <a:p>
            <a:r>
              <a:rPr lang="en-US" sz="2000" dirty="0"/>
              <a:t>Discussion questions:</a:t>
            </a:r>
            <a:endParaRPr lang="en-US" sz="2000" dirty="0">
              <a:cs typeface="Arial"/>
            </a:endParaRPr>
          </a:p>
          <a:p>
            <a:pPr lvl="1"/>
            <a:r>
              <a:rPr lang="en-US" sz="2000" dirty="0"/>
              <a:t>How are we supporting MOH to come to develop these algorithms and changes?  How can we (as CDC country teams and CDC HQ </a:t>
            </a:r>
            <a:r>
              <a:rPr lang="en-US" sz="2000" dirty="0" err="1"/>
              <a:t>iSMEs</a:t>
            </a:r>
            <a:r>
              <a:rPr lang="en-US" sz="2000" dirty="0"/>
              <a:t> better support the process)</a:t>
            </a:r>
            <a:endParaRPr lang="en-US" sz="2000" dirty="0">
              <a:cs typeface="Arial"/>
            </a:endParaRPr>
          </a:p>
          <a:p>
            <a:pPr lvl="1"/>
            <a:r>
              <a:rPr lang="en-US" sz="2000" dirty="0">
                <a:cs typeface="Arial"/>
              </a:rPr>
              <a:t>How do your national HIV testing programs work to ensure quality, and what leadership role does the MOH play?</a:t>
            </a:r>
          </a:p>
          <a:p>
            <a:endParaRPr lang="en-US" dirty="0">
              <a:cs typeface="Arial"/>
            </a:endParaRPr>
          </a:p>
        </p:txBody>
      </p:sp>
      <p:sp>
        <p:nvSpPr>
          <p:cNvPr id="4" name="Text Placeholder 3">
            <a:extLst>
              <a:ext uri="{FF2B5EF4-FFF2-40B4-BE49-F238E27FC236}">
                <a16:creationId xmlns:a16="http://schemas.microsoft.com/office/drawing/2014/main" id="{D1CC064D-E98C-698C-4B32-9DDA21659AE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021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653A6-003B-6A6C-3E04-63C1F6D0A2B3}"/>
              </a:ext>
            </a:extLst>
          </p:cNvPr>
          <p:cNvSpPr>
            <a:spLocks noGrp="1"/>
          </p:cNvSpPr>
          <p:nvPr>
            <p:ph type="title"/>
          </p:nvPr>
        </p:nvSpPr>
        <p:spPr>
          <a:xfrm>
            <a:off x="4117473" y="1085324"/>
            <a:ext cx="3957053" cy="2967876"/>
          </a:xfrm>
        </p:spPr>
        <p:txBody>
          <a:bodyPr lIns="91440" tIns="45720" rIns="91440" bIns="45720" anchor="ctr" anchorCtr="0">
            <a:normAutofit/>
          </a:bodyPr>
          <a:lstStyle/>
          <a:p>
            <a:r>
              <a:rPr lang="en-US">
                <a:cs typeface="Arial"/>
              </a:rPr>
              <a:t>Thank you!</a:t>
            </a:r>
            <a:endParaRPr lang="en-US"/>
          </a:p>
        </p:txBody>
      </p:sp>
    </p:spTree>
    <p:extLst>
      <p:ext uri="{BB962C8B-B14F-4D97-AF65-F5344CB8AC3E}">
        <p14:creationId xmlns:p14="http://schemas.microsoft.com/office/powerpoint/2010/main" val="84704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D64B8B-29B1-BB3D-E5EE-A4B6DC3D9783}"/>
              </a:ext>
            </a:extLst>
          </p:cNvPr>
          <p:cNvSpPr>
            <a:spLocks noGrp="1"/>
          </p:cNvSpPr>
          <p:nvPr>
            <p:ph type="body" sz="quarter" idx="13"/>
          </p:nvPr>
        </p:nvSpPr>
        <p:spPr/>
        <p:txBody>
          <a:bodyPr/>
          <a:lstStyle/>
          <a:p>
            <a:r>
              <a:rPr lang="en-US"/>
              <a:t>HIV Testing Services Guiding Principles</a:t>
            </a:r>
          </a:p>
        </p:txBody>
      </p:sp>
      <p:sp>
        <p:nvSpPr>
          <p:cNvPr id="4" name="Text Placeholder 3">
            <a:extLst>
              <a:ext uri="{FF2B5EF4-FFF2-40B4-BE49-F238E27FC236}">
                <a16:creationId xmlns:a16="http://schemas.microsoft.com/office/drawing/2014/main" id="{174D90D6-8B5F-9554-6EC2-EDC1F844A0AD}"/>
              </a:ext>
            </a:extLst>
          </p:cNvPr>
          <p:cNvSpPr>
            <a:spLocks noGrp="1"/>
          </p:cNvSpPr>
          <p:nvPr>
            <p:ph type="body" sz="quarter" idx="15"/>
          </p:nvPr>
        </p:nvSpPr>
        <p:spPr/>
        <p:txBody>
          <a:bodyPr/>
          <a:lstStyle/>
          <a:p>
            <a:endParaRPr lang="en-US"/>
          </a:p>
        </p:txBody>
      </p:sp>
      <p:graphicFrame>
        <p:nvGraphicFramePr>
          <p:cNvPr id="5" name="Diagram 4">
            <a:extLst>
              <a:ext uri="{FF2B5EF4-FFF2-40B4-BE49-F238E27FC236}">
                <a16:creationId xmlns:a16="http://schemas.microsoft.com/office/drawing/2014/main" id="{0E508214-F7F1-D27F-CC03-68B658705378}"/>
              </a:ext>
            </a:extLst>
          </p:cNvPr>
          <p:cNvGraphicFramePr/>
          <p:nvPr>
            <p:extLst>
              <p:ext uri="{D42A27DB-BD31-4B8C-83A1-F6EECF244321}">
                <p14:modId xmlns:p14="http://schemas.microsoft.com/office/powerpoint/2010/main" val="1258516702"/>
              </p:ext>
            </p:extLst>
          </p:nvPr>
        </p:nvGraphicFramePr>
        <p:xfrm>
          <a:off x="2080888" y="10361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ar: 5 Points 5">
            <a:extLst>
              <a:ext uri="{FF2B5EF4-FFF2-40B4-BE49-F238E27FC236}">
                <a16:creationId xmlns:a16="http://schemas.microsoft.com/office/drawing/2014/main" id="{42CB7B06-FD1B-7FCE-2B11-4332E3B62E59}"/>
              </a:ext>
            </a:extLst>
          </p:cNvPr>
          <p:cNvSpPr/>
          <p:nvPr/>
        </p:nvSpPr>
        <p:spPr>
          <a:xfrm>
            <a:off x="8013700" y="4843950"/>
            <a:ext cx="1028700" cy="977900"/>
          </a:xfrm>
          <a:prstGeom prst="star5">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03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BC398843-768C-7D65-2292-7B888B84F6FB}"/>
              </a:ext>
            </a:extLst>
          </p:cNvPr>
          <p:cNvSpPr txBox="1">
            <a:spLocks/>
          </p:cNvSpPr>
          <p:nvPr/>
        </p:nvSpPr>
        <p:spPr>
          <a:xfrm>
            <a:off x="2561226" y="6342705"/>
            <a:ext cx="7664785" cy="361268"/>
          </a:xfrm>
          <a:prstGeom prst="rect">
            <a:avLst/>
          </a:prstGeom>
        </p:spPr>
        <p:txBody>
          <a:bodyPr lIns="0" tIns="0" rIns="0" bIns="0" anchor="b" anchorCtr="0">
            <a:normAutofit/>
          </a:bodyPr>
          <a:lstStyle>
            <a:lvl1pPr marL="0" indent="0" algn="l" defTabSz="914400" rtl="0" eaLnBrk="1" latinLnBrk="0" hangingPunct="1">
              <a:lnSpc>
                <a:spcPct val="90000"/>
              </a:lnSpc>
              <a:spcBef>
                <a:spcPts val="1000"/>
              </a:spcBef>
              <a:buFontTx/>
              <a:buNone/>
              <a:defRPr sz="800" kern="1200">
                <a:solidFill>
                  <a:srgbClr val="494949"/>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t>Data Source: CDC Strategic Data Management System (</a:t>
            </a:r>
            <a:r>
              <a:rPr lang="en-US" sz="1100" err="1"/>
              <a:t>sDMS</a:t>
            </a:r>
            <a:r>
              <a:rPr lang="en-US" sz="1100"/>
              <a:t>) Power BI Dashboard</a:t>
            </a:r>
            <a:endParaRPr lang="en-US"/>
          </a:p>
        </p:txBody>
      </p:sp>
      <p:pic>
        <p:nvPicPr>
          <p:cNvPr id="3" name="Picture 2">
            <a:extLst>
              <a:ext uri="{FF2B5EF4-FFF2-40B4-BE49-F238E27FC236}">
                <a16:creationId xmlns:a16="http://schemas.microsoft.com/office/drawing/2014/main" id="{AF5118BF-9B61-076E-B90F-E9FF4C73C02A}"/>
              </a:ext>
            </a:extLst>
          </p:cNvPr>
          <p:cNvPicPr>
            <a:picLocks noChangeAspect="1"/>
          </p:cNvPicPr>
          <p:nvPr/>
        </p:nvPicPr>
        <p:blipFill>
          <a:blip r:embed="rId4"/>
          <a:stretch>
            <a:fillRect/>
          </a:stretch>
        </p:blipFill>
        <p:spPr>
          <a:xfrm>
            <a:off x="3623634" y="801090"/>
            <a:ext cx="8222770" cy="5270199"/>
          </a:xfrm>
          <a:prstGeom prst="rect">
            <a:avLst/>
          </a:prstGeom>
        </p:spPr>
      </p:pic>
      <p:sp>
        <p:nvSpPr>
          <p:cNvPr id="4" name="TextBox 3">
            <a:extLst>
              <a:ext uri="{FF2B5EF4-FFF2-40B4-BE49-F238E27FC236}">
                <a16:creationId xmlns:a16="http://schemas.microsoft.com/office/drawing/2014/main" id="{1682F1CB-5033-8F6C-0211-243F1C9A6CCF}"/>
              </a:ext>
            </a:extLst>
          </p:cNvPr>
          <p:cNvSpPr txBox="1"/>
          <p:nvPr/>
        </p:nvSpPr>
        <p:spPr>
          <a:xfrm>
            <a:off x="-358954" y="1719532"/>
            <a:ext cx="401320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Symbol,Sans-Serif"/>
              <a:buChar char=""/>
            </a:pPr>
            <a:r>
              <a:rPr lang="en-US" sz="1600">
                <a:solidFill>
                  <a:srgbClr val="000000"/>
                </a:solidFill>
                <a:latin typeface="Calibri"/>
                <a:cs typeface="Calibri"/>
              </a:rPr>
              <a:t>Do the national HIV Testing Services (HTS) or ART guidelines include retesting for verification prior to or at ART initiation?</a:t>
            </a:r>
            <a:endParaRPr lang="en-US" sz="1600">
              <a:solidFill>
                <a:srgbClr val="444444"/>
              </a:solidFill>
              <a:latin typeface="Calibri"/>
              <a:cs typeface="Calibri"/>
            </a:endParaRPr>
          </a:p>
          <a:p>
            <a:pPr marL="800100" lvl="1" indent="-342900">
              <a:buFont typeface="Symbol,Sans-Serif"/>
              <a:buChar char=""/>
            </a:pPr>
            <a:r>
              <a:rPr lang="en-US" sz="1600">
                <a:solidFill>
                  <a:srgbClr val="000000"/>
                </a:solidFill>
                <a:latin typeface="Calibri"/>
                <a:cs typeface="Calibri"/>
              </a:rPr>
              <a:t>Is a standardized process available for conducting and documenting retesting for verification prior to or at ART initiation?</a:t>
            </a:r>
            <a:endParaRPr lang="en-US" sz="1600">
              <a:solidFill>
                <a:srgbClr val="444444"/>
              </a:solidFill>
              <a:latin typeface="Calibri"/>
              <a:cs typeface="Calibri"/>
            </a:endParaRPr>
          </a:p>
          <a:p>
            <a:pPr marL="800100" lvl="1" indent="-342900">
              <a:buFont typeface="Symbol,Sans-Serif"/>
              <a:buChar char=""/>
            </a:pPr>
            <a:r>
              <a:rPr lang="en-US" sz="1600">
                <a:solidFill>
                  <a:srgbClr val="000000"/>
                </a:solidFill>
                <a:latin typeface="Calibri"/>
                <a:cs typeface="Calibri"/>
              </a:rPr>
              <a:t>What %of adult &amp; adolescent client records reviewed have documentation that retesting for verification occurred before ART initiation?</a:t>
            </a:r>
            <a:endParaRPr lang="en-US" sz="1600"/>
          </a:p>
        </p:txBody>
      </p:sp>
    </p:spTree>
    <p:extLst>
      <p:ext uri="{BB962C8B-B14F-4D97-AF65-F5344CB8AC3E}">
        <p14:creationId xmlns:p14="http://schemas.microsoft.com/office/powerpoint/2010/main" val="173106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7DF40CA4-EE2C-F4A3-53EA-1CE3179819D4}"/>
              </a:ext>
            </a:extLst>
          </p:cNvPr>
          <p:cNvSpPr txBox="1">
            <a:spLocks/>
          </p:cNvSpPr>
          <p:nvPr/>
        </p:nvSpPr>
        <p:spPr>
          <a:xfrm>
            <a:off x="2602047" y="6349430"/>
            <a:ext cx="7732820" cy="261526"/>
          </a:xfrm>
          <a:prstGeom prst="rect">
            <a:avLst/>
          </a:prstGeom>
        </p:spPr>
        <p:txBody>
          <a:bodyPr lIns="0" tIns="0" rIns="0" bIns="0" anchor="b" anchorCtr="0">
            <a:normAutofit/>
          </a:bodyPr>
          <a:lstStyle>
            <a:lvl1pPr marL="0" indent="0" algn="l" defTabSz="914400" rtl="0" eaLnBrk="1" latinLnBrk="0" hangingPunct="1">
              <a:lnSpc>
                <a:spcPct val="90000"/>
              </a:lnSpc>
              <a:spcBef>
                <a:spcPts val="1000"/>
              </a:spcBef>
              <a:buFontTx/>
              <a:buNone/>
              <a:defRPr sz="800" kern="1200">
                <a:solidFill>
                  <a:srgbClr val="494949"/>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a:t>Data Source: CDC Strategic Data Management System (</a:t>
            </a:r>
            <a:r>
              <a:rPr lang="en-US" sz="1100" err="1"/>
              <a:t>sDMS</a:t>
            </a:r>
            <a:r>
              <a:rPr lang="en-US" sz="1100"/>
              <a:t>) Power BI Dashboard</a:t>
            </a:r>
          </a:p>
        </p:txBody>
      </p:sp>
      <p:pic>
        <p:nvPicPr>
          <p:cNvPr id="8" name="Picture 7">
            <a:extLst>
              <a:ext uri="{FF2B5EF4-FFF2-40B4-BE49-F238E27FC236}">
                <a16:creationId xmlns:a16="http://schemas.microsoft.com/office/drawing/2014/main" id="{3F1BBE10-FD76-71D5-C91B-6A7A3AE5EF9A}"/>
              </a:ext>
            </a:extLst>
          </p:cNvPr>
          <p:cNvPicPr>
            <a:picLocks noChangeAspect="1"/>
          </p:cNvPicPr>
          <p:nvPr/>
        </p:nvPicPr>
        <p:blipFill>
          <a:blip r:embed="rId4"/>
          <a:stretch>
            <a:fillRect/>
          </a:stretch>
        </p:blipFill>
        <p:spPr>
          <a:xfrm>
            <a:off x="3652927" y="760755"/>
            <a:ext cx="8250448" cy="5336489"/>
          </a:xfrm>
          <a:prstGeom prst="rect">
            <a:avLst/>
          </a:prstGeom>
        </p:spPr>
      </p:pic>
      <p:sp>
        <p:nvSpPr>
          <p:cNvPr id="4" name="TextBox 3">
            <a:extLst>
              <a:ext uri="{FF2B5EF4-FFF2-40B4-BE49-F238E27FC236}">
                <a16:creationId xmlns:a16="http://schemas.microsoft.com/office/drawing/2014/main" id="{64918098-867B-C477-F65B-B9B6CDF3C3E4}"/>
              </a:ext>
            </a:extLst>
          </p:cNvPr>
          <p:cNvSpPr txBox="1"/>
          <p:nvPr/>
        </p:nvSpPr>
        <p:spPr>
          <a:xfrm>
            <a:off x="-216618" y="1779917"/>
            <a:ext cx="3873259"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Symbol,Sans-Serif"/>
              <a:buChar char=""/>
            </a:pPr>
            <a:r>
              <a:rPr lang="en-US" sz="1600">
                <a:solidFill>
                  <a:srgbClr val="000000"/>
                </a:solidFill>
                <a:latin typeface="Calibri"/>
                <a:cs typeface="Calibri"/>
              </a:rPr>
              <a:t>Testing protocols or other job aides that are in full accordance with the current national testing algorithm available at site?</a:t>
            </a:r>
            <a:endParaRPr lang="en-US" sz="1600">
              <a:solidFill>
                <a:srgbClr val="444444"/>
              </a:solidFill>
              <a:latin typeface="Calibri"/>
              <a:cs typeface="Calibri"/>
            </a:endParaRPr>
          </a:p>
          <a:p>
            <a:pPr marL="800100" lvl="1" indent="-342900">
              <a:buFont typeface="Symbol,Sans-Serif"/>
              <a:buChar char=""/>
            </a:pPr>
            <a:r>
              <a:rPr lang="en-US" sz="1600">
                <a:solidFill>
                  <a:srgbClr val="000000"/>
                </a:solidFill>
                <a:latin typeface="Calibri"/>
                <a:cs typeface="Calibri"/>
              </a:rPr>
              <a:t>Is the site collecting test results and final test results in either an HTS register, rapid testing logbook or some other data collection tool?</a:t>
            </a:r>
            <a:endParaRPr lang="en-US" sz="1600">
              <a:solidFill>
                <a:srgbClr val="444444"/>
              </a:solidFill>
              <a:latin typeface="Calibri"/>
              <a:cs typeface="Calibri"/>
            </a:endParaRPr>
          </a:p>
          <a:p>
            <a:pPr marL="800100" lvl="1" indent="-342900">
              <a:buFont typeface="Symbol,Sans-Serif"/>
              <a:buChar char=""/>
            </a:pPr>
            <a:r>
              <a:rPr lang="en-US" sz="1600">
                <a:solidFill>
                  <a:srgbClr val="000000"/>
                </a:solidFill>
                <a:latin typeface="Calibri"/>
                <a:cs typeface="Calibri"/>
              </a:rPr>
              <a:t>What percentage of the 20 most recent entries within the past 12 months are compliant with the national testing algorithm?</a:t>
            </a:r>
            <a:endParaRPr lang="en-US" sz="1600"/>
          </a:p>
        </p:txBody>
      </p:sp>
    </p:spTree>
    <p:extLst>
      <p:ext uri="{BB962C8B-B14F-4D97-AF65-F5344CB8AC3E}">
        <p14:creationId xmlns:p14="http://schemas.microsoft.com/office/powerpoint/2010/main" val="135219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925466-1A9A-D749-F7E1-64267E318BDC}"/>
              </a:ext>
            </a:extLst>
          </p:cNvPr>
          <p:cNvSpPr>
            <a:spLocks noGrp="1"/>
          </p:cNvSpPr>
          <p:nvPr>
            <p:ph type="body" sz="quarter" idx="15"/>
          </p:nvPr>
        </p:nvSpPr>
        <p:spPr>
          <a:xfrm>
            <a:off x="2602047" y="5891872"/>
            <a:ext cx="7732820" cy="606197"/>
          </a:xfrm>
        </p:spPr>
        <p:txBody>
          <a:bodyPr>
            <a:normAutofit/>
          </a:bodyPr>
          <a:lstStyle/>
          <a:p>
            <a:endParaRPr lang="en-US" sz="1100">
              <a:cs typeface="Arial"/>
            </a:endParaRPr>
          </a:p>
          <a:p>
            <a:r>
              <a:rPr lang="en-US" sz="1100"/>
              <a:t>Data Source: CDC Strategic Data Management System (</a:t>
            </a:r>
            <a:r>
              <a:rPr lang="en-US" sz="1100" err="1"/>
              <a:t>sDMS</a:t>
            </a:r>
            <a:r>
              <a:rPr lang="en-US" sz="1100"/>
              <a:t>) Power BI Dashboard</a:t>
            </a:r>
            <a:endParaRPr lang="en-US" sz="1100">
              <a:cs typeface="Arial"/>
            </a:endParaRPr>
          </a:p>
        </p:txBody>
      </p:sp>
      <p:pic>
        <p:nvPicPr>
          <p:cNvPr id="7" name="Picture 6">
            <a:extLst>
              <a:ext uri="{FF2B5EF4-FFF2-40B4-BE49-F238E27FC236}">
                <a16:creationId xmlns:a16="http://schemas.microsoft.com/office/drawing/2014/main" id="{A403CA89-41B5-E957-A32D-32582355B302}"/>
              </a:ext>
            </a:extLst>
          </p:cNvPr>
          <p:cNvPicPr>
            <a:picLocks noChangeAspect="1"/>
          </p:cNvPicPr>
          <p:nvPr/>
        </p:nvPicPr>
        <p:blipFill>
          <a:blip r:embed="rId4"/>
          <a:stretch>
            <a:fillRect/>
          </a:stretch>
        </p:blipFill>
        <p:spPr>
          <a:xfrm>
            <a:off x="3206516" y="896389"/>
            <a:ext cx="8711949" cy="5283899"/>
          </a:xfrm>
          <a:prstGeom prst="rect">
            <a:avLst/>
          </a:prstGeom>
        </p:spPr>
      </p:pic>
      <p:sp>
        <p:nvSpPr>
          <p:cNvPr id="3" name="TextBox 2">
            <a:extLst>
              <a:ext uri="{FF2B5EF4-FFF2-40B4-BE49-F238E27FC236}">
                <a16:creationId xmlns:a16="http://schemas.microsoft.com/office/drawing/2014/main" id="{3858C572-3B1A-F1D8-5E8A-AD0158374622}"/>
              </a:ext>
            </a:extLst>
          </p:cNvPr>
          <p:cNvSpPr txBox="1"/>
          <p:nvPr/>
        </p:nvSpPr>
        <p:spPr>
          <a:xfrm>
            <a:off x="-427966" y="1694132"/>
            <a:ext cx="360632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Symbol,Sans-Serif"/>
              <a:buChar char=""/>
            </a:pPr>
            <a:r>
              <a:rPr lang="en-US" sz="1600">
                <a:solidFill>
                  <a:srgbClr val="000000"/>
                </a:solidFill>
                <a:latin typeface="Calibri"/>
                <a:cs typeface="Calibri"/>
              </a:rPr>
              <a:t>Does the manager or laboratorian observe and document each HTS provider conducting HIV rapid testing at least twice a year?</a:t>
            </a:r>
            <a:endParaRPr lang="en-US" sz="1600">
              <a:solidFill>
                <a:srgbClr val="444444"/>
              </a:solidFill>
              <a:latin typeface="Calibri"/>
              <a:cs typeface="Calibri"/>
            </a:endParaRPr>
          </a:p>
          <a:p>
            <a:pPr marL="800100" lvl="1" indent="-342900">
              <a:buFont typeface="Symbol,Sans-Serif"/>
              <a:buChar char=""/>
            </a:pPr>
            <a:r>
              <a:rPr lang="en-US" sz="1600">
                <a:solidFill>
                  <a:srgbClr val="000000"/>
                </a:solidFill>
                <a:latin typeface="Calibri"/>
                <a:cs typeface="Calibri"/>
              </a:rPr>
              <a:t>Does the manager or laboratorian at the HTS site review the logbook/HTS register at least monthly for evidence of compliance with national testing algorithm?</a:t>
            </a:r>
            <a:endParaRPr lang="en-US" sz="1600">
              <a:solidFill>
                <a:srgbClr val="444444"/>
              </a:solidFill>
              <a:latin typeface="Calibri"/>
              <a:cs typeface="Calibri"/>
            </a:endParaRPr>
          </a:p>
          <a:p>
            <a:pPr marL="800100" lvl="1" indent="-342900">
              <a:buFont typeface="Symbol,Sans-Serif"/>
              <a:buChar char=""/>
            </a:pPr>
            <a:r>
              <a:rPr lang="en-US" sz="1600">
                <a:solidFill>
                  <a:srgbClr val="000000"/>
                </a:solidFill>
                <a:latin typeface="Calibri"/>
                <a:cs typeface="Calibri"/>
              </a:rPr>
              <a:t>In the HTS register/logbook, is there a process in place to review QA variables at least quarterly?</a:t>
            </a:r>
            <a:endParaRPr lang="en-US" sz="1600">
              <a:cs typeface="Arial"/>
            </a:endParaRPr>
          </a:p>
        </p:txBody>
      </p:sp>
    </p:spTree>
    <p:extLst>
      <p:ext uri="{BB962C8B-B14F-4D97-AF65-F5344CB8AC3E}">
        <p14:creationId xmlns:p14="http://schemas.microsoft.com/office/powerpoint/2010/main" val="318012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193BF-4A9D-11FB-9D6A-4028B6DAF5D4}"/>
              </a:ext>
            </a:extLst>
          </p:cNvPr>
          <p:cNvSpPr>
            <a:spLocks noGrp="1"/>
          </p:cNvSpPr>
          <p:nvPr>
            <p:ph type="body" sz="quarter" idx="13"/>
          </p:nvPr>
        </p:nvSpPr>
        <p:spPr>
          <a:xfrm>
            <a:off x="96985" y="125094"/>
            <a:ext cx="11687961" cy="777240"/>
          </a:xfrm>
        </p:spPr>
        <p:txBody>
          <a:bodyPr/>
          <a:lstStyle/>
          <a:p>
            <a:r>
              <a:rPr lang="en-US"/>
              <a:t>Role of HIV Testing Continuum on Quality</a:t>
            </a:r>
          </a:p>
        </p:txBody>
      </p:sp>
      <p:sp>
        <p:nvSpPr>
          <p:cNvPr id="4" name="Text Placeholder 3">
            <a:extLst>
              <a:ext uri="{FF2B5EF4-FFF2-40B4-BE49-F238E27FC236}">
                <a16:creationId xmlns:a16="http://schemas.microsoft.com/office/drawing/2014/main" id="{E8C20A1C-5E80-BCC6-935A-FE08C60432B1}"/>
              </a:ext>
            </a:extLst>
          </p:cNvPr>
          <p:cNvSpPr>
            <a:spLocks noGrp="1"/>
          </p:cNvSpPr>
          <p:nvPr>
            <p:ph type="body" sz="quarter" idx="15"/>
          </p:nvPr>
        </p:nvSpPr>
        <p:spPr/>
        <p:txBody>
          <a:bodyPr/>
          <a:lstStyle/>
          <a:p>
            <a:r>
              <a:rPr lang="en-US"/>
              <a:t>Johnson CC et al. Journal of the International AIDS Society 2017, 20(Suppl 6):22190</a:t>
            </a:r>
          </a:p>
        </p:txBody>
      </p:sp>
      <p:pic>
        <p:nvPicPr>
          <p:cNvPr id="6" name="Picture 5">
            <a:extLst>
              <a:ext uri="{FF2B5EF4-FFF2-40B4-BE49-F238E27FC236}">
                <a16:creationId xmlns:a16="http://schemas.microsoft.com/office/drawing/2014/main" id="{715F3088-6DA6-5B13-82B6-0333872FB7E2}"/>
              </a:ext>
            </a:extLst>
          </p:cNvPr>
          <p:cNvPicPr>
            <a:picLocks noChangeAspect="1"/>
          </p:cNvPicPr>
          <p:nvPr/>
        </p:nvPicPr>
        <p:blipFill>
          <a:blip r:embed="rId3"/>
          <a:stretch>
            <a:fillRect/>
          </a:stretch>
        </p:blipFill>
        <p:spPr>
          <a:xfrm>
            <a:off x="2546332" y="1162682"/>
            <a:ext cx="8826518" cy="5391026"/>
          </a:xfrm>
          <a:prstGeom prst="rect">
            <a:avLst/>
          </a:prstGeom>
        </p:spPr>
      </p:pic>
      <p:sp>
        <p:nvSpPr>
          <p:cNvPr id="8" name="TextBox 7">
            <a:extLst>
              <a:ext uri="{FF2B5EF4-FFF2-40B4-BE49-F238E27FC236}">
                <a16:creationId xmlns:a16="http://schemas.microsoft.com/office/drawing/2014/main" id="{41A04D36-F411-DB35-68FA-2EC02A11C69E}"/>
              </a:ext>
            </a:extLst>
          </p:cNvPr>
          <p:cNvSpPr txBox="1"/>
          <p:nvPr/>
        </p:nvSpPr>
        <p:spPr>
          <a:xfrm>
            <a:off x="390525" y="1419225"/>
            <a:ext cx="3038475" cy="1569660"/>
          </a:xfrm>
          <a:prstGeom prst="rect">
            <a:avLst/>
          </a:prstGeom>
          <a:noFill/>
        </p:spPr>
        <p:txBody>
          <a:bodyPr wrap="square" rtlCol="0">
            <a:spAutoFit/>
          </a:bodyPr>
          <a:lstStyle/>
          <a:p>
            <a:r>
              <a:rPr lang="en-US" sz="2400"/>
              <a:t>Steps along the HIV testing continuum that can influence overall quality</a:t>
            </a:r>
          </a:p>
        </p:txBody>
      </p:sp>
      <p:sp>
        <p:nvSpPr>
          <p:cNvPr id="9" name="Oval 8">
            <a:extLst>
              <a:ext uri="{FF2B5EF4-FFF2-40B4-BE49-F238E27FC236}">
                <a16:creationId xmlns:a16="http://schemas.microsoft.com/office/drawing/2014/main" id="{3DA1CD33-6699-8CAD-AC80-27C3C0098A68}"/>
              </a:ext>
            </a:extLst>
          </p:cNvPr>
          <p:cNvSpPr/>
          <p:nvPr/>
        </p:nvSpPr>
        <p:spPr>
          <a:xfrm>
            <a:off x="6372225" y="5362575"/>
            <a:ext cx="1507367" cy="141655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CC8B316-65F0-0219-DF02-AA8B63B639EE}"/>
              </a:ext>
            </a:extLst>
          </p:cNvPr>
          <p:cNvSpPr/>
          <p:nvPr/>
        </p:nvSpPr>
        <p:spPr>
          <a:xfrm>
            <a:off x="10003805" y="1495777"/>
            <a:ext cx="1507367" cy="141655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05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73605-9392-4A78-238D-E5D6D907223A}"/>
              </a:ext>
            </a:extLst>
          </p:cNvPr>
          <p:cNvSpPr>
            <a:spLocks noGrp="1"/>
          </p:cNvSpPr>
          <p:nvPr>
            <p:ph type="body" sz="quarter" idx="13"/>
          </p:nvPr>
        </p:nvSpPr>
        <p:spPr/>
        <p:txBody>
          <a:bodyPr/>
          <a:lstStyle/>
          <a:p>
            <a:r>
              <a:rPr lang="en-US"/>
              <a:t>PEPFAR Guidance</a:t>
            </a:r>
          </a:p>
        </p:txBody>
      </p:sp>
      <p:sp>
        <p:nvSpPr>
          <p:cNvPr id="3" name="Text Placeholder 2">
            <a:extLst>
              <a:ext uri="{FF2B5EF4-FFF2-40B4-BE49-F238E27FC236}">
                <a16:creationId xmlns:a16="http://schemas.microsoft.com/office/drawing/2014/main" id="{D121B855-B1C5-2AE3-9688-DB72ED2D99D0}"/>
              </a:ext>
            </a:extLst>
          </p:cNvPr>
          <p:cNvSpPr>
            <a:spLocks noGrp="1"/>
          </p:cNvSpPr>
          <p:nvPr>
            <p:ph type="body" sz="quarter" idx="16"/>
          </p:nvPr>
        </p:nvSpPr>
        <p:spPr>
          <a:xfrm>
            <a:off x="107577" y="1205346"/>
            <a:ext cx="11881292" cy="4995154"/>
          </a:xfrm>
        </p:spPr>
        <p:txBody>
          <a:bodyPr lIns="91440" tIns="45720" rIns="91440" bIns="45720" anchor="t">
            <a:normAutofit/>
          </a:bodyPr>
          <a:lstStyle/>
          <a:p>
            <a:pPr marL="0" indent="0">
              <a:spcBef>
                <a:spcPts val="0"/>
              </a:spcBef>
              <a:spcAft>
                <a:spcPts val="0"/>
              </a:spcAft>
              <a:buNone/>
            </a:pPr>
            <a:r>
              <a:rPr lang="en-US" sz="2400">
                <a:effectLst/>
                <a:latin typeface="Calibri" panose="020F0502020204030204" pitchFamily="34" charset="0"/>
                <a:ea typeface="Times New Roman" panose="02020603050405020304" pitchFamily="18" charset="0"/>
              </a:rPr>
              <a:t>FY24 Technical Considerations</a:t>
            </a:r>
          </a:p>
          <a:p>
            <a:pPr marL="0" indent="0">
              <a:spcBef>
                <a:spcPts val="0"/>
              </a:spcBef>
              <a:spcAft>
                <a:spcPts val="0"/>
              </a:spcAft>
              <a:buNone/>
            </a:pPr>
            <a:endParaRPr lang="en-US" sz="2400">
              <a:effectLst/>
              <a:latin typeface="Calibri" panose="020F0502020204030204" pitchFamily="34" charset="0"/>
              <a:ea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2400">
                <a:effectLst/>
                <a:latin typeface="Calibri" panose="020F0502020204030204" pitchFamily="34" charset="0"/>
                <a:ea typeface="Times New Roman" panose="02020603050405020304" pitchFamily="18" charset="0"/>
              </a:rPr>
              <a:t>Misdiagnosis of HIV status can occur due to poor quality HIV tests, </a:t>
            </a:r>
            <a:r>
              <a:rPr lang="en-US" sz="2400" b="1">
                <a:effectLst/>
                <a:latin typeface="Calibri" panose="020F0502020204030204" pitchFamily="34" charset="0"/>
                <a:ea typeface="Times New Roman" panose="02020603050405020304" pitchFamily="18" charset="0"/>
              </a:rPr>
              <a:t>limitations of the national testing algorithm</a:t>
            </a:r>
            <a:r>
              <a:rPr lang="en-US" sz="2400">
                <a:effectLst/>
                <a:latin typeface="Calibri" panose="020F0502020204030204" pitchFamily="34" charset="0"/>
                <a:ea typeface="Times New Roman" panose="02020603050405020304" pitchFamily="18" charset="0"/>
              </a:rPr>
              <a:t> or the testing process</a:t>
            </a:r>
          </a:p>
          <a:p>
            <a:pPr marL="342900" indent="-342900">
              <a:spcBef>
                <a:spcPts val="0"/>
              </a:spcBef>
              <a:spcAft>
                <a:spcPts val="0"/>
              </a:spcAft>
              <a:buFont typeface="Symbol" panose="05050102010706020507" pitchFamily="18" charset="2"/>
              <a:buChar char=""/>
            </a:pPr>
            <a:r>
              <a:rPr lang="en-US" sz="2400" b="1">
                <a:effectLst/>
                <a:latin typeface="Calibri" panose="020F0502020204030204" pitchFamily="34" charset="0"/>
                <a:ea typeface="Times New Roman" panose="02020603050405020304" pitchFamily="18" charset="0"/>
              </a:rPr>
              <a:t>Development</a:t>
            </a:r>
            <a:r>
              <a:rPr lang="en-US" sz="2400">
                <a:effectLst/>
                <a:latin typeface="Calibri" panose="020F0502020204030204" pitchFamily="34" charset="0"/>
                <a:ea typeface="Times New Roman" panose="02020603050405020304" pitchFamily="18" charset="0"/>
              </a:rPr>
              <a:t> and </a:t>
            </a:r>
            <a:r>
              <a:rPr lang="en-US" sz="2400" b="1">
                <a:effectLst/>
                <a:latin typeface="Calibri" panose="020F0502020204030204" pitchFamily="34" charset="0"/>
                <a:ea typeface="Times New Roman" panose="02020603050405020304" pitchFamily="18" charset="0"/>
              </a:rPr>
              <a:t>adherence</a:t>
            </a:r>
            <a:r>
              <a:rPr lang="en-US" sz="2400">
                <a:effectLst/>
                <a:latin typeface="Calibri" panose="020F0502020204030204" pitchFamily="34" charset="0"/>
                <a:ea typeface="Times New Roman" panose="02020603050405020304" pitchFamily="18" charset="0"/>
              </a:rPr>
              <a:t> to a National testing algorithm as a key element of HIV RTCQI</a:t>
            </a:r>
          </a:p>
          <a:p>
            <a:pPr marL="342900" indent="-342900">
              <a:spcBef>
                <a:spcPts val="0"/>
              </a:spcBef>
              <a:spcAft>
                <a:spcPts val="0"/>
              </a:spcAft>
              <a:buFont typeface="Symbol" panose="05050102010706020507" pitchFamily="18" charset="2"/>
              <a:buChar char=""/>
            </a:pPr>
            <a:r>
              <a:rPr lang="en-US" sz="2400">
                <a:latin typeface="Calibri" panose="020F0502020204030204" pitchFamily="34" charset="0"/>
                <a:ea typeface="Times New Roman" panose="02020603050405020304" pitchFamily="18" charset="0"/>
              </a:rPr>
              <a:t>PEPFAR supported sites should retest all newly identified HIV-positive persons before initiation of ART</a:t>
            </a:r>
          </a:p>
          <a:p>
            <a:pPr marL="800100" lvl="1" indent="-342900">
              <a:spcBef>
                <a:spcPts val="0"/>
              </a:spcBef>
              <a:spcAft>
                <a:spcPts val="0"/>
              </a:spcAft>
              <a:buFont typeface="Symbol" panose="05050102010706020507" pitchFamily="18" charset="2"/>
              <a:buChar char=""/>
            </a:pPr>
            <a:r>
              <a:rPr lang="en-US" sz="2400">
                <a:latin typeface="Calibri" panose="020F0502020204030204" pitchFamily="34" charset="0"/>
                <a:ea typeface="Times New Roman" panose="02020603050405020304" pitchFamily="18" charset="0"/>
              </a:rPr>
              <a:t>A </a:t>
            </a:r>
            <a:r>
              <a:rPr lang="en-US" sz="2400" b="1">
                <a:latin typeface="Calibri" panose="020F0502020204030204" pitchFamily="34" charset="0"/>
                <a:ea typeface="Times New Roman" panose="02020603050405020304" pitchFamily="18" charset="0"/>
              </a:rPr>
              <a:t>quality assurance measure </a:t>
            </a:r>
            <a:r>
              <a:rPr lang="en-US" sz="2400">
                <a:latin typeface="Calibri" panose="020F0502020204030204" pitchFamily="34" charset="0"/>
                <a:ea typeface="Times New Roman" panose="02020603050405020304" pitchFamily="18" charset="0"/>
              </a:rPr>
              <a:t>to reduce HIV misdiagnosis</a:t>
            </a:r>
          </a:p>
          <a:p>
            <a:pPr marL="800100" lvl="1" indent="-342900">
              <a:spcBef>
                <a:spcPts val="0"/>
              </a:spcBef>
              <a:spcAft>
                <a:spcPts val="0"/>
              </a:spcAft>
              <a:buFont typeface="Symbol" panose="05050102010706020507" pitchFamily="18" charset="2"/>
              <a:buChar char=""/>
            </a:pPr>
            <a:r>
              <a:rPr lang="en-US" sz="2400">
                <a:latin typeface="Calibri" panose="020F0502020204030204" pitchFamily="34" charset="0"/>
                <a:ea typeface="Times New Roman" panose="02020603050405020304" pitchFamily="18" charset="0"/>
              </a:rPr>
              <a:t>Should occur </a:t>
            </a:r>
            <a:r>
              <a:rPr lang="en-US" sz="2400" b="1">
                <a:latin typeface="Calibri" panose="020F0502020204030204" pitchFamily="34" charset="0"/>
                <a:ea typeface="Times New Roman" panose="02020603050405020304" pitchFamily="18" charset="0"/>
              </a:rPr>
              <a:t>prior</a:t>
            </a:r>
            <a:r>
              <a:rPr lang="en-US" sz="2400">
                <a:latin typeface="Calibri" panose="020F0502020204030204" pitchFamily="34" charset="0"/>
                <a:ea typeface="Times New Roman" panose="02020603050405020304" pitchFamily="18" charset="0"/>
              </a:rPr>
              <a:t> to/at ART initiation</a:t>
            </a:r>
          </a:p>
          <a:p>
            <a:pPr marL="800100" lvl="1" indent="-342900">
              <a:spcBef>
                <a:spcPts val="0"/>
              </a:spcBef>
              <a:spcAft>
                <a:spcPts val="0"/>
              </a:spcAft>
              <a:buFont typeface="Symbol" panose="05050102010706020507" pitchFamily="18" charset="2"/>
              <a:buChar char=""/>
            </a:pPr>
            <a:r>
              <a:rPr lang="en-US" sz="2400">
                <a:latin typeface="Calibri"/>
                <a:ea typeface="Times New Roman" panose="02020603050405020304" pitchFamily="18" charset="0"/>
                <a:cs typeface="Calibri"/>
              </a:rPr>
              <a:t>Only apply to </a:t>
            </a:r>
            <a:r>
              <a:rPr lang="en-US" sz="2400" b="1">
                <a:latin typeface="Calibri"/>
                <a:ea typeface="Times New Roman" panose="02020603050405020304" pitchFamily="18" charset="0"/>
                <a:cs typeface="Calibri"/>
              </a:rPr>
              <a:t>newly identified PLHIV not yet initiated on ART</a:t>
            </a:r>
          </a:p>
          <a:p>
            <a:pPr marL="800100" lvl="1" indent="-342900">
              <a:spcBef>
                <a:spcPts val="0"/>
              </a:spcBef>
              <a:spcAft>
                <a:spcPts val="0"/>
              </a:spcAft>
              <a:buFont typeface="Symbol" panose="05050102010706020507" pitchFamily="18" charset="2"/>
              <a:buChar char=""/>
            </a:pPr>
            <a:r>
              <a:rPr lang="en-US" sz="2400">
                <a:latin typeface="Calibri" panose="020F0502020204030204" pitchFamily="34" charset="0"/>
                <a:ea typeface="Times New Roman" panose="02020603050405020304" pitchFamily="18" charset="0"/>
              </a:rPr>
              <a:t>Retesting is cost effective in several populations </a:t>
            </a:r>
            <a:r>
              <a:rPr lang="en-US" sz="2400" baseline="30000">
                <a:latin typeface="Calibri" panose="020F0502020204030204" pitchFamily="34" charset="0"/>
                <a:ea typeface="Times New Roman" panose="02020603050405020304" pitchFamily="18" charset="0"/>
              </a:rPr>
              <a:t>(Hsiao et al. 2017, Eaton et al. 2017, </a:t>
            </a:r>
            <a:r>
              <a:rPr lang="en-US" sz="2400" baseline="30000" err="1">
                <a:latin typeface="Calibri" panose="020F0502020204030204" pitchFamily="34" charset="0"/>
                <a:ea typeface="Times New Roman" panose="02020603050405020304" pitchFamily="18" charset="0"/>
              </a:rPr>
              <a:t>Lasry</a:t>
            </a:r>
            <a:r>
              <a:rPr lang="en-US" sz="2400" baseline="30000">
                <a:latin typeface="Calibri" panose="020F0502020204030204" pitchFamily="34" charset="0"/>
                <a:ea typeface="Times New Roman" panose="02020603050405020304" pitchFamily="18" charset="0"/>
              </a:rPr>
              <a:t> et al. 2019)</a:t>
            </a:r>
          </a:p>
          <a:p>
            <a:pPr marL="800100" lvl="1" indent="-342900">
              <a:spcBef>
                <a:spcPts val="0"/>
              </a:spcBef>
              <a:spcAft>
                <a:spcPts val="0"/>
              </a:spcAft>
              <a:buFont typeface="Symbol" panose="05050102010706020507" pitchFamily="18" charset="2"/>
              <a:buChar char=""/>
            </a:pPr>
            <a:endParaRPr lang="en-US" sz="2400">
              <a:effectLst/>
              <a:latin typeface="Calibri" panose="020F0502020204030204" pitchFamily="34" charset="0"/>
              <a:ea typeface="Times New Roman" panose="02020603050405020304" pitchFamily="18" charset="0"/>
            </a:endParaRPr>
          </a:p>
          <a:p>
            <a:pPr marL="342900" indent="-342900">
              <a:spcBef>
                <a:spcPts val="0"/>
              </a:spcBef>
              <a:spcAft>
                <a:spcPts val="0"/>
              </a:spcAft>
              <a:buFont typeface="Symbol" panose="05050102010706020507" pitchFamily="18" charset="2"/>
              <a:buChar char=""/>
            </a:pPr>
            <a:endParaRPr lang="en-US" sz="2400">
              <a:effectLst/>
              <a:latin typeface="Calibri" panose="020F0502020204030204" pitchFamily="34" charset="0"/>
              <a:ea typeface="Times New Roman" panose="02020603050405020304" pitchFamily="18" charset="0"/>
            </a:endParaRPr>
          </a:p>
          <a:p>
            <a:pPr marL="800100" lvl="1" indent="-342900">
              <a:spcBef>
                <a:spcPts val="0"/>
              </a:spcBef>
              <a:spcAft>
                <a:spcPts val="0"/>
              </a:spcAft>
              <a:buFont typeface="Symbol" panose="05050102010706020507" pitchFamily="18" charset="2"/>
              <a:buChar char=""/>
            </a:pPr>
            <a:endParaRPr lang="en-US" sz="1800">
              <a:effectLst/>
              <a:latin typeface="Calibri" panose="020F0502020204030204" pitchFamily="34" charset="0"/>
              <a:ea typeface="Times New Roman" panose="02020603050405020304" pitchFamily="18" charset="0"/>
            </a:endParaRPr>
          </a:p>
        </p:txBody>
      </p:sp>
      <p:sp>
        <p:nvSpPr>
          <p:cNvPr id="4" name="Text Placeholder 3">
            <a:extLst>
              <a:ext uri="{FF2B5EF4-FFF2-40B4-BE49-F238E27FC236}">
                <a16:creationId xmlns:a16="http://schemas.microsoft.com/office/drawing/2014/main" id="{7C57BD1D-CDF1-C1A2-05B7-4A39397DB5D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380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68981-F794-05B2-362B-9B979C65CB37}"/>
              </a:ext>
            </a:extLst>
          </p:cNvPr>
          <p:cNvSpPr>
            <a:spLocks noGrp="1"/>
          </p:cNvSpPr>
          <p:nvPr>
            <p:ph type="body" sz="quarter" idx="13"/>
          </p:nvPr>
        </p:nvSpPr>
        <p:spPr/>
        <p:txBody>
          <a:bodyPr/>
          <a:lstStyle/>
          <a:p>
            <a:r>
              <a:rPr lang="en-US"/>
              <a:t>PEPFAR Supported Countries – 2 vs 3 test algorithm</a:t>
            </a:r>
          </a:p>
        </p:txBody>
      </p:sp>
      <p:sp>
        <p:nvSpPr>
          <p:cNvPr id="4" name="Text Placeholder 3">
            <a:extLst>
              <a:ext uri="{FF2B5EF4-FFF2-40B4-BE49-F238E27FC236}">
                <a16:creationId xmlns:a16="http://schemas.microsoft.com/office/drawing/2014/main" id="{2B1923ED-70F9-FC3C-ECEF-43B5A5ADD2DB}"/>
              </a:ext>
            </a:extLst>
          </p:cNvPr>
          <p:cNvSpPr>
            <a:spLocks noGrp="1"/>
          </p:cNvSpPr>
          <p:nvPr>
            <p:ph type="body" sz="quarter" idx="15"/>
          </p:nvPr>
        </p:nvSpPr>
        <p:spPr/>
        <p:txBody>
          <a:bodyPr/>
          <a:lstStyle/>
          <a:p>
            <a:endParaRPr lang="en-US"/>
          </a:p>
        </p:txBody>
      </p:sp>
      <p:sp>
        <p:nvSpPr>
          <p:cNvPr id="5" name="Oval 4">
            <a:extLst>
              <a:ext uri="{FF2B5EF4-FFF2-40B4-BE49-F238E27FC236}">
                <a16:creationId xmlns:a16="http://schemas.microsoft.com/office/drawing/2014/main" id="{3C63B6C6-C349-1C90-EC85-E32DF6C9D4B4}"/>
              </a:ext>
            </a:extLst>
          </p:cNvPr>
          <p:cNvSpPr/>
          <p:nvPr/>
        </p:nvSpPr>
        <p:spPr>
          <a:xfrm>
            <a:off x="1105306" y="1987214"/>
            <a:ext cx="2452085" cy="2355280"/>
          </a:xfrm>
          <a:prstGeom prst="ellipse">
            <a:avLst/>
          </a:prstGeom>
          <a:solidFill>
            <a:schemeClr val="bg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ysClr val="windowText" lastClr="000000"/>
                </a:solidFill>
              </a:rPr>
              <a:t>*25</a:t>
            </a:r>
            <a:endParaRPr lang="en-US" sz="2400" b="1">
              <a:solidFill>
                <a:sysClr val="windowText" lastClr="000000"/>
              </a:solidFill>
            </a:endParaRPr>
          </a:p>
          <a:p>
            <a:pPr algn="ctr"/>
            <a:r>
              <a:rPr lang="en-US" sz="2400">
                <a:solidFill>
                  <a:sysClr val="windowText" lastClr="000000"/>
                </a:solidFill>
              </a:rPr>
              <a:t>PEPFAR Supported Countries </a:t>
            </a:r>
          </a:p>
        </p:txBody>
      </p:sp>
      <p:sp>
        <p:nvSpPr>
          <p:cNvPr id="6" name="Oval 5">
            <a:extLst>
              <a:ext uri="{FF2B5EF4-FFF2-40B4-BE49-F238E27FC236}">
                <a16:creationId xmlns:a16="http://schemas.microsoft.com/office/drawing/2014/main" id="{4FDC09D9-7F61-1D21-2092-85A0B6C600BA}"/>
              </a:ext>
            </a:extLst>
          </p:cNvPr>
          <p:cNvSpPr/>
          <p:nvPr/>
        </p:nvSpPr>
        <p:spPr>
          <a:xfrm>
            <a:off x="8686221" y="1970120"/>
            <a:ext cx="2452085" cy="2355280"/>
          </a:xfrm>
          <a:prstGeom prst="ellipse">
            <a:avLst/>
          </a:prstGeom>
          <a:solidFill>
            <a:schemeClr val="bg2">
              <a:lumMod val="10000"/>
              <a:lumOff val="9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ysClr val="windowText" lastClr="000000"/>
                </a:solidFill>
              </a:rPr>
              <a:t>7</a:t>
            </a:r>
            <a:endParaRPr lang="en-US" sz="2400">
              <a:solidFill>
                <a:sysClr val="windowText" lastClr="000000"/>
              </a:solidFill>
            </a:endParaRPr>
          </a:p>
          <a:p>
            <a:pPr algn="ctr"/>
            <a:r>
              <a:rPr lang="en-US" sz="2400">
                <a:solidFill>
                  <a:sysClr val="windowText" lastClr="000000"/>
                </a:solidFill>
              </a:rPr>
              <a:t>PEPFAR Supported Countries</a:t>
            </a:r>
          </a:p>
        </p:txBody>
      </p:sp>
      <p:cxnSp>
        <p:nvCxnSpPr>
          <p:cNvPr id="9" name="Connector: Elbow 8">
            <a:extLst>
              <a:ext uri="{FF2B5EF4-FFF2-40B4-BE49-F238E27FC236}">
                <a16:creationId xmlns:a16="http://schemas.microsoft.com/office/drawing/2014/main" id="{B8F894A9-A59C-65F1-C021-37479E0683DF}"/>
              </a:ext>
            </a:extLst>
          </p:cNvPr>
          <p:cNvCxnSpPr>
            <a:cxnSpLocks/>
            <a:stCxn id="5" idx="6"/>
          </p:cNvCxnSpPr>
          <p:nvPr/>
        </p:nvCxnSpPr>
        <p:spPr>
          <a:xfrm>
            <a:off x="3557391" y="3164854"/>
            <a:ext cx="5128830" cy="12700"/>
          </a:xfrm>
          <a:prstGeom prst="bentConnector3">
            <a:avLst>
              <a:gd name="adj1" fmla="val 94572"/>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E47502-1352-4F14-8FD3-AAF48BC4572F}"/>
              </a:ext>
            </a:extLst>
          </p:cNvPr>
          <p:cNvSpPr txBox="1"/>
          <p:nvPr/>
        </p:nvSpPr>
        <p:spPr>
          <a:xfrm>
            <a:off x="3858859" y="1590737"/>
            <a:ext cx="4375093" cy="1446550"/>
          </a:xfrm>
          <a:prstGeom prst="rect">
            <a:avLst/>
          </a:prstGeom>
          <a:noFill/>
        </p:spPr>
        <p:txBody>
          <a:bodyPr wrap="square" rtlCol="0">
            <a:spAutoFit/>
          </a:bodyPr>
          <a:lstStyle/>
          <a:p>
            <a:pPr algn="ctr"/>
            <a:r>
              <a:rPr lang="en-US" sz="2800">
                <a:solidFill>
                  <a:sysClr val="windowText" lastClr="000000"/>
                </a:solidFill>
              </a:rPr>
              <a:t>Transition underway</a:t>
            </a:r>
            <a:endParaRPr lang="en-US" sz="2400">
              <a:solidFill>
                <a:sysClr val="windowText" lastClr="000000"/>
              </a:solidFill>
            </a:endParaRPr>
          </a:p>
          <a:p>
            <a:pPr algn="ctr"/>
            <a:r>
              <a:rPr lang="en-US" sz="3600" b="1">
                <a:solidFill>
                  <a:sysClr val="windowText" lastClr="000000"/>
                </a:solidFill>
              </a:rPr>
              <a:t>5</a:t>
            </a:r>
          </a:p>
          <a:p>
            <a:pPr algn="ctr"/>
            <a:r>
              <a:rPr lang="en-US" sz="2400">
                <a:solidFill>
                  <a:sysClr val="windowText" lastClr="000000"/>
                </a:solidFill>
              </a:rPr>
              <a:t>PEPFAR Supported Countries</a:t>
            </a:r>
          </a:p>
        </p:txBody>
      </p:sp>
      <p:sp>
        <p:nvSpPr>
          <p:cNvPr id="12" name="TextBox 11">
            <a:extLst>
              <a:ext uri="{FF2B5EF4-FFF2-40B4-BE49-F238E27FC236}">
                <a16:creationId xmlns:a16="http://schemas.microsoft.com/office/drawing/2014/main" id="{46FD8888-F6B3-28B4-1F87-3A0F7AFE029C}"/>
              </a:ext>
            </a:extLst>
          </p:cNvPr>
          <p:cNvSpPr txBox="1"/>
          <p:nvPr/>
        </p:nvSpPr>
        <p:spPr>
          <a:xfrm>
            <a:off x="8925297" y="1329127"/>
            <a:ext cx="1973931" cy="523220"/>
          </a:xfrm>
          <a:prstGeom prst="rect">
            <a:avLst/>
          </a:prstGeom>
          <a:noFill/>
        </p:spPr>
        <p:txBody>
          <a:bodyPr wrap="square" rtlCol="0">
            <a:spAutoFit/>
          </a:bodyPr>
          <a:lstStyle/>
          <a:p>
            <a:r>
              <a:rPr lang="en-US" sz="2800"/>
              <a:t>Three Test</a:t>
            </a:r>
          </a:p>
        </p:txBody>
      </p:sp>
      <p:sp>
        <p:nvSpPr>
          <p:cNvPr id="13" name="TextBox 12">
            <a:extLst>
              <a:ext uri="{FF2B5EF4-FFF2-40B4-BE49-F238E27FC236}">
                <a16:creationId xmlns:a16="http://schemas.microsoft.com/office/drawing/2014/main" id="{5DD0C114-B412-37D7-E9F7-A72FE84491C2}"/>
              </a:ext>
            </a:extLst>
          </p:cNvPr>
          <p:cNvSpPr txBox="1"/>
          <p:nvPr/>
        </p:nvSpPr>
        <p:spPr>
          <a:xfrm>
            <a:off x="1495181" y="1357219"/>
            <a:ext cx="1672334" cy="523220"/>
          </a:xfrm>
          <a:prstGeom prst="rect">
            <a:avLst/>
          </a:prstGeom>
          <a:noFill/>
        </p:spPr>
        <p:txBody>
          <a:bodyPr wrap="square" rtlCol="0">
            <a:spAutoFit/>
          </a:bodyPr>
          <a:lstStyle/>
          <a:p>
            <a:r>
              <a:rPr lang="en-US" sz="2800"/>
              <a:t>Two Test</a:t>
            </a:r>
          </a:p>
        </p:txBody>
      </p:sp>
      <p:sp>
        <p:nvSpPr>
          <p:cNvPr id="8" name="Hexagon 7">
            <a:extLst>
              <a:ext uri="{FF2B5EF4-FFF2-40B4-BE49-F238E27FC236}">
                <a16:creationId xmlns:a16="http://schemas.microsoft.com/office/drawing/2014/main" id="{3BD2277B-04E2-5668-F957-656AA57DC612}"/>
              </a:ext>
            </a:extLst>
          </p:cNvPr>
          <p:cNvSpPr/>
          <p:nvPr/>
        </p:nvSpPr>
        <p:spPr>
          <a:xfrm>
            <a:off x="2926017" y="4325699"/>
            <a:ext cx="2667000" cy="1923260"/>
          </a:xfrm>
          <a:prstGeom prst="hexagon">
            <a:avLst/>
          </a:prstGeom>
          <a:solidFill>
            <a:schemeClr val="accent4">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*7</a:t>
            </a:r>
            <a:endParaRPr lang="en-US" sz="2400" b="1">
              <a:solidFill>
                <a:schemeClr val="tx1"/>
              </a:solidFill>
            </a:endParaRPr>
          </a:p>
          <a:p>
            <a:pPr algn="ctr"/>
            <a:r>
              <a:rPr lang="en-US" sz="2400">
                <a:solidFill>
                  <a:schemeClr val="tx1"/>
                </a:solidFill>
              </a:rPr>
              <a:t>Use a 3</a:t>
            </a:r>
            <a:r>
              <a:rPr lang="en-US" sz="2400" baseline="30000">
                <a:solidFill>
                  <a:schemeClr val="tx1"/>
                </a:solidFill>
              </a:rPr>
              <a:t>rd</a:t>
            </a:r>
            <a:r>
              <a:rPr lang="en-US" sz="2400">
                <a:solidFill>
                  <a:schemeClr val="tx1"/>
                </a:solidFill>
              </a:rPr>
              <a:t> RDT as tie breaker</a:t>
            </a:r>
          </a:p>
        </p:txBody>
      </p:sp>
      <p:sp>
        <p:nvSpPr>
          <p:cNvPr id="14" name="Hexagon 13">
            <a:extLst>
              <a:ext uri="{FF2B5EF4-FFF2-40B4-BE49-F238E27FC236}">
                <a16:creationId xmlns:a16="http://schemas.microsoft.com/office/drawing/2014/main" id="{C032DE29-3A60-C591-0DB0-A93213193771}"/>
              </a:ext>
            </a:extLst>
          </p:cNvPr>
          <p:cNvSpPr/>
          <p:nvPr/>
        </p:nvSpPr>
        <p:spPr>
          <a:xfrm>
            <a:off x="6598983" y="4316901"/>
            <a:ext cx="2667000" cy="1902485"/>
          </a:xfrm>
          <a:prstGeom prst="hexagon">
            <a:avLst/>
          </a:prstGeom>
          <a:solidFill>
            <a:schemeClr val="accent4">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**6</a:t>
            </a:r>
            <a:r>
              <a:rPr lang="en-US" sz="2400">
                <a:solidFill>
                  <a:schemeClr val="tx1"/>
                </a:solidFill>
              </a:rPr>
              <a:t> </a:t>
            </a:r>
          </a:p>
          <a:p>
            <a:pPr algn="ctr"/>
            <a:r>
              <a:rPr lang="en-US" sz="2400">
                <a:solidFill>
                  <a:schemeClr val="tx1"/>
                </a:solidFill>
              </a:rPr>
              <a:t>Use ELISA as T2 or T3 </a:t>
            </a:r>
          </a:p>
        </p:txBody>
      </p:sp>
      <p:sp>
        <p:nvSpPr>
          <p:cNvPr id="17" name="TextBox 16">
            <a:extLst>
              <a:ext uri="{FF2B5EF4-FFF2-40B4-BE49-F238E27FC236}">
                <a16:creationId xmlns:a16="http://schemas.microsoft.com/office/drawing/2014/main" id="{BC043759-00FC-FCE6-3B7A-68418410486F}"/>
              </a:ext>
            </a:extLst>
          </p:cNvPr>
          <p:cNvSpPr txBox="1"/>
          <p:nvPr/>
        </p:nvSpPr>
        <p:spPr>
          <a:xfrm>
            <a:off x="0" y="5500781"/>
            <a:ext cx="3145575" cy="646331"/>
          </a:xfrm>
          <a:prstGeom prst="rect">
            <a:avLst/>
          </a:prstGeom>
          <a:noFill/>
        </p:spPr>
        <p:txBody>
          <a:bodyPr wrap="square" rtlCol="0">
            <a:spAutoFit/>
          </a:bodyPr>
          <a:lstStyle/>
          <a:p>
            <a:r>
              <a:rPr lang="en-US" dirty="0"/>
              <a:t>N=41 country HTS programs </a:t>
            </a:r>
          </a:p>
          <a:p>
            <a:r>
              <a:rPr lang="en-US" dirty="0"/>
              <a:t>(2 countries excluded)</a:t>
            </a:r>
          </a:p>
        </p:txBody>
      </p:sp>
    </p:spTree>
    <p:extLst>
      <p:ext uri="{BB962C8B-B14F-4D97-AF65-F5344CB8AC3E}">
        <p14:creationId xmlns:p14="http://schemas.microsoft.com/office/powerpoint/2010/main" val="409133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DC507-189D-D00B-8DFC-100890D97A9C}"/>
              </a:ext>
            </a:extLst>
          </p:cNvPr>
          <p:cNvSpPr>
            <a:spLocks noGrp="1"/>
          </p:cNvSpPr>
          <p:nvPr>
            <p:ph type="body" sz="quarter" idx="13"/>
          </p:nvPr>
        </p:nvSpPr>
        <p:spPr/>
        <p:txBody>
          <a:bodyPr/>
          <a:lstStyle/>
          <a:p>
            <a:r>
              <a:rPr lang="en-US"/>
              <a:t>Tiebreaker strategy</a:t>
            </a:r>
          </a:p>
        </p:txBody>
      </p:sp>
      <p:sp>
        <p:nvSpPr>
          <p:cNvPr id="3" name="Text Placeholder 2">
            <a:extLst>
              <a:ext uri="{FF2B5EF4-FFF2-40B4-BE49-F238E27FC236}">
                <a16:creationId xmlns:a16="http://schemas.microsoft.com/office/drawing/2014/main" id="{CBBD13DB-2552-3277-E7B4-8CB63EB36C97}"/>
              </a:ext>
            </a:extLst>
          </p:cNvPr>
          <p:cNvSpPr>
            <a:spLocks noGrp="1"/>
          </p:cNvSpPr>
          <p:nvPr>
            <p:ph type="body" sz="quarter" idx="16"/>
          </p:nvPr>
        </p:nvSpPr>
        <p:spPr>
          <a:xfrm>
            <a:off x="286731" y="1183590"/>
            <a:ext cx="6389844" cy="4910034"/>
          </a:xfrm>
        </p:spPr>
        <p:txBody>
          <a:bodyPr>
            <a:normAutofit lnSpcReduction="10000"/>
          </a:bodyPr>
          <a:lstStyle/>
          <a:p>
            <a:r>
              <a:rPr lang="en-US" sz="2000" dirty="0"/>
              <a:t>Tiebreaker strategy – use of a third test for diagnosis in cases of discrepant results between T1 and T2 tests</a:t>
            </a:r>
          </a:p>
          <a:p>
            <a:r>
              <a:rPr lang="en-US" sz="2000" dirty="0"/>
              <a:t>Numerous studies have shown that using a tiebreaker to rule in HIV infection led to increased risk of false-positive results and misdiagnosis (Johnson CC et al, 2017)</a:t>
            </a:r>
          </a:p>
          <a:p>
            <a:pPr lvl="1"/>
            <a:r>
              <a:rPr lang="en-US" sz="2000" dirty="0"/>
              <a:t>One study in Uganda found 95% of all false positive results were due to use of tiebreaker testing (Grey RH et al, 2007)</a:t>
            </a:r>
          </a:p>
          <a:p>
            <a:r>
              <a:rPr lang="en-US" sz="2000" dirty="0"/>
              <a:t>For 3 test algorithm - in event of discordance between T1 &amp; T2, repeat T1 </a:t>
            </a:r>
          </a:p>
          <a:p>
            <a:pPr lvl="1"/>
            <a:r>
              <a:rPr lang="en-US" sz="2000" dirty="0"/>
              <a:t>Repeat T1 is negative, report as HIV negative</a:t>
            </a:r>
          </a:p>
          <a:p>
            <a:pPr lvl="1"/>
            <a:r>
              <a:rPr lang="en-US" sz="2000" dirty="0"/>
              <a:t>Repeat T1 is positive, report as inconclusive</a:t>
            </a:r>
          </a:p>
        </p:txBody>
      </p:sp>
      <p:sp>
        <p:nvSpPr>
          <p:cNvPr id="4" name="Text Placeholder 3">
            <a:extLst>
              <a:ext uri="{FF2B5EF4-FFF2-40B4-BE49-F238E27FC236}">
                <a16:creationId xmlns:a16="http://schemas.microsoft.com/office/drawing/2014/main" id="{14E990C3-D5DA-F407-2C45-3694EF2E99FB}"/>
              </a:ext>
            </a:extLst>
          </p:cNvPr>
          <p:cNvSpPr>
            <a:spLocks noGrp="1"/>
          </p:cNvSpPr>
          <p:nvPr>
            <p:ph type="body" sz="quarter" idx="15"/>
          </p:nvPr>
        </p:nvSpPr>
        <p:spPr>
          <a:xfrm>
            <a:off x="2546332" y="6222999"/>
            <a:ext cx="7732820" cy="485615"/>
          </a:xfrm>
        </p:spPr>
        <p:txBody>
          <a:bodyPr>
            <a:normAutofit/>
          </a:bodyPr>
          <a:lstStyle/>
          <a:p>
            <a:r>
              <a:rPr lang="en-US"/>
              <a:t>Johnson CC et al. Journal of the International AIDS Society 2017; Grey R.H et al, BMJ, 2007.</a:t>
            </a:r>
          </a:p>
          <a:p>
            <a:endParaRPr lang="en-US"/>
          </a:p>
        </p:txBody>
      </p:sp>
      <p:pic>
        <p:nvPicPr>
          <p:cNvPr id="5" name="Picture 5">
            <a:extLst>
              <a:ext uri="{FF2B5EF4-FFF2-40B4-BE49-F238E27FC236}">
                <a16:creationId xmlns:a16="http://schemas.microsoft.com/office/drawing/2014/main" id="{7B98AE82-DE46-0924-5863-CE4127AC77B0}"/>
              </a:ext>
            </a:extLst>
          </p:cNvPr>
          <p:cNvPicPr>
            <a:picLocks noChangeAspect="1"/>
          </p:cNvPicPr>
          <p:nvPr/>
        </p:nvPicPr>
        <p:blipFill rotWithShape="1">
          <a:blip r:embed="rId4"/>
          <a:srcRect l="2501" r="31249"/>
          <a:stretch/>
        </p:blipFill>
        <p:spPr>
          <a:xfrm>
            <a:off x="6676575" y="1417352"/>
            <a:ext cx="5312294" cy="4284948"/>
          </a:xfrm>
          <a:prstGeom prst="rect">
            <a:avLst/>
          </a:prstGeom>
        </p:spPr>
      </p:pic>
      <p:sp>
        <p:nvSpPr>
          <p:cNvPr id="6" name="Rectangle 5">
            <a:extLst>
              <a:ext uri="{FF2B5EF4-FFF2-40B4-BE49-F238E27FC236}">
                <a16:creationId xmlns:a16="http://schemas.microsoft.com/office/drawing/2014/main" id="{E48037CD-F352-CDB9-2955-EFE1469F690F}"/>
              </a:ext>
            </a:extLst>
          </p:cNvPr>
          <p:cNvSpPr/>
          <p:nvPr/>
        </p:nvSpPr>
        <p:spPr>
          <a:xfrm>
            <a:off x="9173817" y="3429000"/>
            <a:ext cx="2814983" cy="14610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3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406F90-337F-448F-0177-44C71E4928D0}"/>
              </a:ext>
            </a:extLst>
          </p:cNvPr>
          <p:cNvPicPr>
            <a:picLocks noChangeAspect="1"/>
          </p:cNvPicPr>
          <p:nvPr/>
        </p:nvPicPr>
        <p:blipFill>
          <a:blip r:embed="rId4"/>
          <a:stretch>
            <a:fillRect/>
          </a:stretch>
        </p:blipFill>
        <p:spPr>
          <a:xfrm>
            <a:off x="3033712" y="1123950"/>
            <a:ext cx="7339013" cy="5524234"/>
          </a:xfrm>
          <a:prstGeom prst="rect">
            <a:avLst/>
          </a:prstGeom>
        </p:spPr>
      </p:pic>
      <p:sp>
        <p:nvSpPr>
          <p:cNvPr id="2" name="Text Placeholder 1">
            <a:extLst>
              <a:ext uri="{FF2B5EF4-FFF2-40B4-BE49-F238E27FC236}">
                <a16:creationId xmlns:a16="http://schemas.microsoft.com/office/drawing/2014/main" id="{846936AC-9B8D-E9E2-DA82-E7320F3CF5D5}"/>
              </a:ext>
            </a:extLst>
          </p:cNvPr>
          <p:cNvSpPr>
            <a:spLocks noGrp="1"/>
          </p:cNvSpPr>
          <p:nvPr>
            <p:ph type="body" sz="quarter" idx="13"/>
          </p:nvPr>
        </p:nvSpPr>
        <p:spPr/>
        <p:txBody>
          <a:bodyPr/>
          <a:lstStyle/>
          <a:p>
            <a:r>
              <a:rPr lang="en-US"/>
              <a:t>PEPFAR Supported Countries – Retest for Verification</a:t>
            </a:r>
          </a:p>
        </p:txBody>
      </p:sp>
      <p:sp>
        <p:nvSpPr>
          <p:cNvPr id="4" name="Text Placeholder 3">
            <a:extLst>
              <a:ext uri="{FF2B5EF4-FFF2-40B4-BE49-F238E27FC236}">
                <a16:creationId xmlns:a16="http://schemas.microsoft.com/office/drawing/2014/main" id="{54416817-B24C-7FB6-B051-D6FC21CC805B}"/>
              </a:ext>
            </a:extLst>
          </p:cNvPr>
          <p:cNvSpPr>
            <a:spLocks noGrp="1"/>
          </p:cNvSpPr>
          <p:nvPr>
            <p:ph type="body" sz="quarter" idx="15"/>
          </p:nvPr>
        </p:nvSpPr>
        <p:spPr>
          <a:xfrm>
            <a:off x="3067032" y="6553707"/>
            <a:ext cx="7732820" cy="154907"/>
          </a:xfrm>
        </p:spPr>
        <p:txBody>
          <a:bodyPr/>
          <a:lstStyle/>
          <a:p>
            <a:endParaRPr lang="en-US"/>
          </a:p>
        </p:txBody>
      </p:sp>
      <p:sp>
        <p:nvSpPr>
          <p:cNvPr id="28" name="TextBox 27">
            <a:extLst>
              <a:ext uri="{FF2B5EF4-FFF2-40B4-BE49-F238E27FC236}">
                <a16:creationId xmlns:a16="http://schemas.microsoft.com/office/drawing/2014/main" id="{E24A449C-7ED1-B817-DEB6-4106BAB4A8E8}"/>
              </a:ext>
            </a:extLst>
          </p:cNvPr>
          <p:cNvSpPr txBox="1"/>
          <p:nvPr/>
        </p:nvSpPr>
        <p:spPr>
          <a:xfrm>
            <a:off x="4239293" y="2996566"/>
            <a:ext cx="3408614" cy="1815882"/>
          </a:xfrm>
          <a:prstGeom prst="rect">
            <a:avLst/>
          </a:prstGeom>
          <a:noFill/>
        </p:spPr>
        <p:txBody>
          <a:bodyPr wrap="square" rtlCol="0">
            <a:spAutoFit/>
          </a:bodyPr>
          <a:lstStyle/>
          <a:p>
            <a:pPr algn="ctr"/>
            <a:r>
              <a:rPr lang="en-US" sz="2800"/>
              <a:t>Proportion implementing retest for verification prior to ART initiation</a:t>
            </a:r>
          </a:p>
        </p:txBody>
      </p:sp>
      <p:sp>
        <p:nvSpPr>
          <p:cNvPr id="7" name="TextBox 6">
            <a:extLst>
              <a:ext uri="{FF2B5EF4-FFF2-40B4-BE49-F238E27FC236}">
                <a16:creationId xmlns:a16="http://schemas.microsoft.com/office/drawing/2014/main" id="{FF333A73-7606-0BCE-CFBD-5750EB0621EF}"/>
              </a:ext>
            </a:extLst>
          </p:cNvPr>
          <p:cNvSpPr txBox="1"/>
          <p:nvPr/>
        </p:nvSpPr>
        <p:spPr>
          <a:xfrm>
            <a:off x="8586788" y="3198167"/>
            <a:ext cx="533400" cy="461665"/>
          </a:xfrm>
          <a:prstGeom prst="rect">
            <a:avLst/>
          </a:prstGeom>
          <a:noFill/>
        </p:spPr>
        <p:txBody>
          <a:bodyPr wrap="square" rtlCol="0">
            <a:spAutoFit/>
          </a:bodyPr>
          <a:lstStyle/>
          <a:p>
            <a:r>
              <a:rPr lang="en-US" sz="2400" b="1"/>
              <a:t>20</a:t>
            </a:r>
            <a:endParaRPr lang="en-US" b="1"/>
          </a:p>
        </p:txBody>
      </p:sp>
      <p:sp>
        <p:nvSpPr>
          <p:cNvPr id="8" name="TextBox 7">
            <a:extLst>
              <a:ext uri="{FF2B5EF4-FFF2-40B4-BE49-F238E27FC236}">
                <a16:creationId xmlns:a16="http://schemas.microsoft.com/office/drawing/2014/main" id="{F64D9AFC-F47B-A291-DB49-D620164148C1}"/>
              </a:ext>
            </a:extLst>
          </p:cNvPr>
          <p:cNvSpPr txBox="1"/>
          <p:nvPr/>
        </p:nvSpPr>
        <p:spPr>
          <a:xfrm>
            <a:off x="2720056" y="3198166"/>
            <a:ext cx="533400" cy="461665"/>
          </a:xfrm>
          <a:prstGeom prst="rect">
            <a:avLst/>
          </a:prstGeom>
          <a:noFill/>
        </p:spPr>
        <p:txBody>
          <a:bodyPr wrap="square" rtlCol="0">
            <a:spAutoFit/>
          </a:bodyPr>
          <a:lstStyle/>
          <a:p>
            <a:r>
              <a:rPr lang="en-US" sz="2400" b="1"/>
              <a:t>23</a:t>
            </a:r>
            <a:endParaRPr lang="en-US" b="1"/>
          </a:p>
        </p:txBody>
      </p:sp>
    </p:spTree>
    <p:extLst>
      <p:ext uri="{BB962C8B-B14F-4D97-AF65-F5344CB8AC3E}">
        <p14:creationId xmlns:p14="http://schemas.microsoft.com/office/powerpoint/2010/main" val="184817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968B15-40F4-11F3-207A-D5BB8D333427}"/>
              </a:ext>
            </a:extLst>
          </p:cNvPr>
          <p:cNvSpPr>
            <a:spLocks noGrp="1"/>
          </p:cNvSpPr>
          <p:nvPr>
            <p:ph type="body" sz="quarter" idx="13"/>
          </p:nvPr>
        </p:nvSpPr>
        <p:spPr/>
        <p:txBody>
          <a:bodyPr/>
          <a:lstStyle/>
          <a:p>
            <a:r>
              <a:rPr lang="en-US">
                <a:latin typeface="Arial"/>
                <a:cs typeface="Arial"/>
              </a:rPr>
              <a:t>SIMS</a:t>
            </a:r>
            <a:endParaRPr lang="en-US"/>
          </a:p>
        </p:txBody>
      </p:sp>
      <p:sp>
        <p:nvSpPr>
          <p:cNvPr id="3" name="Text Placeholder 2">
            <a:extLst>
              <a:ext uri="{FF2B5EF4-FFF2-40B4-BE49-F238E27FC236}">
                <a16:creationId xmlns:a16="http://schemas.microsoft.com/office/drawing/2014/main" id="{20D1C24D-0266-88CC-6F04-453D576437D7}"/>
              </a:ext>
            </a:extLst>
          </p:cNvPr>
          <p:cNvSpPr>
            <a:spLocks noGrp="1"/>
          </p:cNvSpPr>
          <p:nvPr>
            <p:ph type="body" sz="quarter" idx="16"/>
          </p:nvPr>
        </p:nvSpPr>
        <p:spPr>
          <a:xfrm>
            <a:off x="684058" y="1466617"/>
            <a:ext cx="6065993" cy="4665106"/>
          </a:xfrm>
        </p:spPr>
        <p:txBody>
          <a:bodyPr lIns="91440" tIns="45720" rIns="91440" bIns="45720" anchor="t">
            <a:normAutofit/>
          </a:bodyPr>
          <a:lstStyle/>
          <a:p>
            <a:r>
              <a:rPr lang="en-US">
                <a:cs typeface="Arial"/>
              </a:rPr>
              <a:t>Standardized QA approach to monitor impact of PEPFAR programs by assessing site performance against defined quality standards &amp; identifies areas in need of improvement</a:t>
            </a:r>
          </a:p>
          <a:p>
            <a:r>
              <a:rPr lang="en-US">
                <a:cs typeface="Arial"/>
              </a:rPr>
              <a:t>Ten sets of core essential elements (CEEs) for a program to select based on what is relevant to their minimum program requirements &amp; program areas</a:t>
            </a:r>
          </a:p>
          <a:p>
            <a:r>
              <a:rPr lang="en-US">
                <a:cs typeface="Arial"/>
              </a:rPr>
              <a:t>From FY19-FY24, the cumulative number of comprehensive or concentrated SIMS assessments conducted across all 18 CDC/PEPFAR supported SSA countries was 3,154.</a:t>
            </a:r>
          </a:p>
          <a:p>
            <a:endParaRPr lang="en-US">
              <a:cs typeface="Arial"/>
            </a:endParaRPr>
          </a:p>
        </p:txBody>
      </p:sp>
      <p:sp>
        <p:nvSpPr>
          <p:cNvPr id="4" name="Text Placeholder 3">
            <a:extLst>
              <a:ext uri="{FF2B5EF4-FFF2-40B4-BE49-F238E27FC236}">
                <a16:creationId xmlns:a16="http://schemas.microsoft.com/office/drawing/2014/main" id="{B38FB88C-DD1E-89DF-F2B1-DC15A9051418}"/>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870808F7-C202-2331-1778-6BDEC1A491B0}"/>
              </a:ext>
            </a:extLst>
          </p:cNvPr>
          <p:cNvPicPr>
            <a:picLocks noChangeAspect="1"/>
          </p:cNvPicPr>
          <p:nvPr/>
        </p:nvPicPr>
        <p:blipFill rotWithShape="1">
          <a:blip r:embed="rId3"/>
          <a:srcRect l="8460" t="45628" r="7614" b="-718"/>
          <a:stretch/>
        </p:blipFill>
        <p:spPr>
          <a:xfrm>
            <a:off x="7176407" y="941614"/>
            <a:ext cx="4766716" cy="1936072"/>
          </a:xfrm>
          <a:prstGeom prst="rect">
            <a:avLst/>
          </a:prstGeom>
        </p:spPr>
      </p:pic>
      <p:pic>
        <p:nvPicPr>
          <p:cNvPr id="6" name="Picture 5">
            <a:extLst>
              <a:ext uri="{FF2B5EF4-FFF2-40B4-BE49-F238E27FC236}">
                <a16:creationId xmlns:a16="http://schemas.microsoft.com/office/drawing/2014/main" id="{4C39B9D4-3DDF-7DE9-75BB-BF82A9196F8E}"/>
              </a:ext>
            </a:extLst>
          </p:cNvPr>
          <p:cNvPicPr>
            <a:picLocks noChangeAspect="1"/>
          </p:cNvPicPr>
          <p:nvPr/>
        </p:nvPicPr>
        <p:blipFill>
          <a:blip r:embed="rId4"/>
          <a:stretch>
            <a:fillRect/>
          </a:stretch>
        </p:blipFill>
        <p:spPr>
          <a:xfrm>
            <a:off x="7605610" y="2964150"/>
            <a:ext cx="3920218" cy="3595008"/>
          </a:xfrm>
          <a:prstGeom prst="rect">
            <a:avLst/>
          </a:prstGeom>
        </p:spPr>
      </p:pic>
      <p:pic>
        <p:nvPicPr>
          <p:cNvPr id="7" name="Picture 6">
            <a:extLst>
              <a:ext uri="{FF2B5EF4-FFF2-40B4-BE49-F238E27FC236}">
                <a16:creationId xmlns:a16="http://schemas.microsoft.com/office/drawing/2014/main" id="{909A4978-A570-88D8-132C-9802E74D7FE6}"/>
              </a:ext>
            </a:extLst>
          </p:cNvPr>
          <p:cNvPicPr>
            <a:picLocks noChangeAspect="1"/>
          </p:cNvPicPr>
          <p:nvPr/>
        </p:nvPicPr>
        <p:blipFill>
          <a:blip r:embed="rId5"/>
          <a:stretch>
            <a:fillRect/>
          </a:stretch>
        </p:blipFill>
        <p:spPr>
          <a:xfrm>
            <a:off x="2048338" y="4305980"/>
            <a:ext cx="3353879" cy="1475296"/>
          </a:xfrm>
          <a:prstGeom prst="rect">
            <a:avLst/>
          </a:prstGeom>
        </p:spPr>
      </p:pic>
    </p:spTree>
    <p:extLst>
      <p:ext uri="{BB962C8B-B14F-4D97-AF65-F5344CB8AC3E}">
        <p14:creationId xmlns:p14="http://schemas.microsoft.com/office/powerpoint/2010/main" val="61827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73605-9392-4A78-238D-E5D6D907223A}"/>
              </a:ext>
            </a:extLst>
          </p:cNvPr>
          <p:cNvSpPr>
            <a:spLocks noGrp="1"/>
          </p:cNvSpPr>
          <p:nvPr>
            <p:ph type="body" sz="quarter" idx="13"/>
          </p:nvPr>
        </p:nvSpPr>
        <p:spPr/>
        <p:txBody>
          <a:bodyPr/>
          <a:lstStyle/>
          <a:p>
            <a:r>
              <a:rPr lang="en-US"/>
              <a:t>SIMS HTS Quality Definitions</a:t>
            </a:r>
          </a:p>
        </p:txBody>
      </p:sp>
      <p:sp>
        <p:nvSpPr>
          <p:cNvPr id="3" name="Text Placeholder 2">
            <a:extLst>
              <a:ext uri="{FF2B5EF4-FFF2-40B4-BE49-F238E27FC236}">
                <a16:creationId xmlns:a16="http://schemas.microsoft.com/office/drawing/2014/main" id="{D121B855-B1C5-2AE3-9688-DB72ED2D99D0}"/>
              </a:ext>
            </a:extLst>
          </p:cNvPr>
          <p:cNvSpPr>
            <a:spLocks noGrp="1"/>
          </p:cNvSpPr>
          <p:nvPr>
            <p:ph type="body" sz="quarter" idx="16"/>
          </p:nvPr>
        </p:nvSpPr>
        <p:spPr>
          <a:xfrm>
            <a:off x="107577" y="1290466"/>
            <a:ext cx="11531973" cy="4910034"/>
          </a:xfrm>
        </p:spPr>
        <p:txBody>
          <a:bodyPr lIns="91440" tIns="45720" rIns="91440" bIns="45720" anchor="t">
            <a:normAutofit fontScale="92500" lnSpcReduction="20000"/>
          </a:bodyPr>
          <a:lstStyle/>
          <a:p>
            <a:pPr marL="342900" indent="-342900">
              <a:spcBef>
                <a:spcPts val="0"/>
              </a:spcBef>
              <a:spcAft>
                <a:spcPts val="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S_07_01 Compliance with National Testing Algorithm and Strategy</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Doe</a:t>
            </a:r>
            <a:r>
              <a:rPr lang="en-US" sz="1800">
                <a:latin typeface="Calibri" panose="020F0502020204030204" pitchFamily="34" charset="0"/>
                <a:ea typeface="Times New Roman" panose="02020603050405020304" pitchFamily="18" charset="0"/>
              </a:rPr>
              <a:t>s the site have written or printed testing protocols or other job aides that are in full accordance with the current national testing algorithm?</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Is the site collecting the following information in either an HTS register, rapid testing logbook or some other data collection tool?</a:t>
            </a:r>
          </a:p>
          <a:p>
            <a:pPr marL="1257300" lvl="2" indent="-342900">
              <a:spcBef>
                <a:spcPts val="0"/>
              </a:spcBef>
              <a:spcAft>
                <a:spcPts val="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Test 1, Test 2, Test 3 (if applicable), final result</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What percentage of the 20 most recent entries within the past 12 months are compliant with the national testing algorithm?</a:t>
            </a:r>
          </a:p>
          <a:p>
            <a:pPr marL="342900" indent="-342900">
              <a:spcBef>
                <a:spcPts val="0"/>
              </a:spcBef>
              <a:spcAft>
                <a:spcPts val="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S_07_02 QA of HTS</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Does the manager or laboratorian observe and document each HTS provider conducting H</a:t>
            </a:r>
            <a:r>
              <a:rPr lang="en-US" sz="1800">
                <a:latin typeface="Calibri" panose="020F0502020204030204" pitchFamily="34" charset="0"/>
                <a:ea typeface="Times New Roman" panose="02020603050405020304" pitchFamily="18" charset="0"/>
              </a:rPr>
              <a:t>IV rapid testing at least twice a year?</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Does the manager or laboratorian </a:t>
            </a:r>
            <a:r>
              <a:rPr lang="en-US" sz="1800">
                <a:latin typeface="Calibri" panose="020F0502020204030204" pitchFamily="34" charset="0"/>
                <a:ea typeface="Times New Roman" panose="02020603050405020304" pitchFamily="18" charset="0"/>
              </a:rPr>
              <a:t>at the HTS site review the logbook/HTS register at least monthly for evidence of compliance with national testing algorithm?</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In the HTS register/logbook, is there a process in place to review QA variables (e.g. positive concordance rate b/w T1 &amp; T2, number of invalid test results, </a:t>
            </a:r>
            <a:r>
              <a:rPr lang="en-US" sz="1800" err="1">
                <a:effectLst/>
                <a:latin typeface="Calibri" panose="020F0502020204030204" pitchFamily="34" charset="0"/>
                <a:ea typeface="Times New Roman" panose="02020603050405020304" pitchFamily="18" charset="0"/>
              </a:rPr>
              <a:t>etc</a:t>
            </a:r>
            <a:r>
              <a:rPr lang="en-US" sz="1800">
                <a:effectLst/>
                <a:latin typeface="Calibri" panose="020F0502020204030204" pitchFamily="34" charset="0"/>
                <a:ea typeface="Times New Roman" panose="02020603050405020304" pitchFamily="18" charset="0"/>
              </a:rPr>
              <a:t>) at least quarterly?</a:t>
            </a:r>
            <a:endParaRPr lang="en-US" sz="1800">
              <a:latin typeface="Calibri" panose="020F0502020204030204" pitchFamily="34" charset="0"/>
              <a:ea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1800">
                <a:latin typeface="Calibri" panose="020F0502020204030204" pitchFamily="34" charset="0"/>
                <a:ea typeface="Times New Roman" panose="02020603050405020304" pitchFamily="18" charset="0"/>
              </a:rPr>
              <a:t>S_02_01 Retesting for verification before/at ART initiation (Gen Pop)</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Do the national HIV Testing Services (HTS) or ART guidelines include retesting for verification prior to or at ART initiation?</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Is a standardized process available for conducting and documenting retesting for verification prior to or at ART initiation?</a:t>
            </a:r>
          </a:p>
          <a:p>
            <a:pPr marL="800100" lvl="1"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What percent of adult and adolescent client records reviewed have documentation that retesting for verification occurred before ART initiation? (i.e., the site knows the client or client was retested for verification before/at ART initiation)</a:t>
            </a:r>
          </a:p>
          <a:p>
            <a:pPr marL="457200" lvl="1" indent="0">
              <a:spcBef>
                <a:spcPts val="0"/>
              </a:spcBef>
              <a:spcAft>
                <a:spcPts val="0"/>
              </a:spcAft>
              <a:buNone/>
            </a:pPr>
            <a:endParaRPr lang="en-US" sz="1800">
              <a:effectLst/>
              <a:latin typeface="Calibri" panose="020F0502020204030204" pitchFamily="34" charset="0"/>
              <a:ea typeface="Times New Roman" panose="02020603050405020304" pitchFamily="18" charset="0"/>
            </a:endParaRPr>
          </a:p>
        </p:txBody>
      </p:sp>
      <p:sp>
        <p:nvSpPr>
          <p:cNvPr id="4" name="Text Placeholder 3">
            <a:extLst>
              <a:ext uri="{FF2B5EF4-FFF2-40B4-BE49-F238E27FC236}">
                <a16:creationId xmlns:a16="http://schemas.microsoft.com/office/drawing/2014/main" id="{7C57BD1D-CDF1-C1A2-05B7-4A39397DB5DF}"/>
              </a:ext>
            </a:extLst>
          </p:cNvPr>
          <p:cNvSpPr>
            <a:spLocks noGrp="1"/>
          </p:cNvSpPr>
          <p:nvPr>
            <p:ph type="body" sz="quarter" idx="15"/>
          </p:nvPr>
        </p:nvSpPr>
        <p:spPr/>
        <p:txBody>
          <a:bodyPr/>
          <a:lstStyle/>
          <a:p>
            <a:endParaRPr lang="en-US"/>
          </a:p>
        </p:txBody>
      </p:sp>
      <p:sp>
        <p:nvSpPr>
          <p:cNvPr id="5" name="Arrow: Right 4">
            <a:extLst>
              <a:ext uri="{FF2B5EF4-FFF2-40B4-BE49-F238E27FC236}">
                <a16:creationId xmlns:a16="http://schemas.microsoft.com/office/drawing/2014/main" id="{83713093-D5AF-49D8-6788-B0B49D0CA286}"/>
              </a:ext>
            </a:extLst>
          </p:cNvPr>
          <p:cNvSpPr/>
          <p:nvPr/>
        </p:nvSpPr>
        <p:spPr>
          <a:xfrm>
            <a:off x="89728" y="1263104"/>
            <a:ext cx="417444" cy="387626"/>
          </a:xfrm>
          <a:prstGeom prst="rightArrow">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5409950-F415-C431-A2B5-A3330C899F4A}"/>
              </a:ext>
            </a:extLst>
          </p:cNvPr>
          <p:cNvSpPr/>
          <p:nvPr/>
        </p:nvSpPr>
        <p:spPr>
          <a:xfrm>
            <a:off x="89728" y="2944467"/>
            <a:ext cx="417444" cy="387626"/>
          </a:xfrm>
          <a:prstGeom prst="rightArrow">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BF511D2-A975-30EE-D0C2-43C0EE394A26}"/>
              </a:ext>
            </a:extLst>
          </p:cNvPr>
          <p:cNvSpPr/>
          <p:nvPr/>
        </p:nvSpPr>
        <p:spPr>
          <a:xfrm>
            <a:off x="89728" y="4378670"/>
            <a:ext cx="417444" cy="387626"/>
          </a:xfrm>
          <a:prstGeom prst="rightArrow">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8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PEPFAR Theme">
  <a:themeElements>
    <a:clrScheme name="PEPFAR">
      <a:dk1>
        <a:srgbClr val="16181A"/>
      </a:dk1>
      <a:lt1>
        <a:srgbClr val="FFFFFF"/>
      </a:lt1>
      <a:dk2>
        <a:srgbClr val="0A2134"/>
      </a:dk2>
      <a:lt2>
        <a:srgbClr val="0A314D"/>
      </a:lt2>
      <a:accent1>
        <a:srgbClr val="1B2755"/>
      </a:accent1>
      <a:accent2>
        <a:srgbClr val="165895"/>
      </a:accent2>
      <a:accent3>
        <a:srgbClr val="951C1F"/>
      </a:accent3>
      <a:accent4>
        <a:srgbClr val="D4622A"/>
      </a:accent4>
      <a:accent5>
        <a:srgbClr val="007C84"/>
      </a:accent5>
      <a:accent6>
        <a:srgbClr val="01604E"/>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c856932-3451-421d-8b14-12fa460492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6FA4F1308B5B45B936C6E66B62D5E7" ma:contentTypeVersion="15" ma:contentTypeDescription="Create a new document." ma:contentTypeScope="" ma:versionID="a706d6c85288f8057590142a649274d9">
  <xsd:schema xmlns:xsd="http://www.w3.org/2001/XMLSchema" xmlns:xs="http://www.w3.org/2001/XMLSchema" xmlns:p="http://schemas.microsoft.com/office/2006/metadata/properties" xmlns:ns3="6c856932-3451-421d-8b14-12fa4604922c" xmlns:ns4="3cd94c6e-bbc6-4c13-9766-d88aaa3ed32d" targetNamespace="http://schemas.microsoft.com/office/2006/metadata/properties" ma:root="true" ma:fieldsID="3e260f2ca10ffcddadbf1a6e11ce1cc7" ns3:_="" ns4:_="">
    <xsd:import namespace="6c856932-3451-421d-8b14-12fa4604922c"/>
    <xsd:import namespace="3cd94c6e-bbc6-4c13-9766-d88aaa3ed32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56932-3451-421d-8b14-12fa460492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d94c6e-bbc6-4c13-9766-d88aaa3ed3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F4BB91-D2E9-4BBB-BC3A-B75B0347DB2F}">
  <ds:schemaRefs>
    <ds:schemaRef ds:uri="http://schemas.microsoft.com/sharepoint/v3/contenttype/forms"/>
  </ds:schemaRefs>
</ds:datastoreItem>
</file>

<file path=customXml/itemProps2.xml><?xml version="1.0" encoding="utf-8"?>
<ds:datastoreItem xmlns:ds="http://schemas.openxmlformats.org/officeDocument/2006/customXml" ds:itemID="{1BB2DCC8-47C3-4731-A82E-8C1F784BBB71}">
  <ds:schemaRefs>
    <ds:schemaRef ds:uri="http://purl.org/dc/dcmitype/"/>
    <ds:schemaRef ds:uri="http://schemas.microsoft.com/office/2006/documentManagement/types"/>
    <ds:schemaRef ds:uri="http://purl.org/dc/elements/1.1/"/>
    <ds:schemaRef ds:uri="http://schemas.microsoft.com/office/infopath/2007/PartnerControls"/>
    <ds:schemaRef ds:uri="6c856932-3451-421d-8b14-12fa4604922c"/>
    <ds:schemaRef ds:uri="http://www.w3.org/XML/1998/namespace"/>
    <ds:schemaRef ds:uri="http://schemas.microsoft.com/office/2006/metadata/properties"/>
    <ds:schemaRef ds:uri="http://schemas.openxmlformats.org/package/2006/metadata/core-properties"/>
    <ds:schemaRef ds:uri="3cd94c6e-bbc6-4c13-9766-d88aaa3ed32d"/>
    <ds:schemaRef ds:uri="http://purl.org/dc/terms/"/>
  </ds:schemaRefs>
</ds:datastoreItem>
</file>

<file path=customXml/itemProps3.xml><?xml version="1.0" encoding="utf-8"?>
<ds:datastoreItem xmlns:ds="http://schemas.openxmlformats.org/officeDocument/2006/customXml" ds:itemID="{2332A900-D41F-4280-ACF3-387951507040}">
  <ds:schemaRefs>
    <ds:schemaRef ds:uri="3cd94c6e-bbc6-4c13-9766-d88aaa3ed32d"/>
    <ds:schemaRef ds:uri="6c856932-3451-421d-8b14-12fa460492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5197</TotalTime>
  <Words>4924</Words>
  <Application>Microsoft Office PowerPoint</Application>
  <PresentationFormat>Widescreen</PresentationFormat>
  <Paragraphs>299</Paragraphs>
  <Slides>22</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Amasis MT Pro Black</vt:lpstr>
      <vt:lpstr>Arial</vt:lpstr>
      <vt:lpstr>Calibri</vt:lpstr>
      <vt:lpstr>Frutiger-Cn</vt:lpstr>
      <vt:lpstr>Gill Sans</vt:lpstr>
      <vt:lpstr>Roboto Condensed</vt:lpstr>
      <vt:lpstr>Symbol</vt:lpstr>
      <vt:lpstr>Symbol,Sans-Serif</vt:lpstr>
      <vt:lpstr>Times New Roman</vt:lpstr>
      <vt:lpstr>Verdana</vt:lpstr>
      <vt:lpstr>Wingdings</vt:lpstr>
      <vt:lpstr>PEPFAR Theme</vt:lpstr>
      <vt:lpstr>Testing strategy to ensure the quality of HIV diagnosis  CDC RT-CQI Workshop – Western Hemisphere Session 1.4  Panama City, Panama August 26,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Testing Services TDY: Observations &amp; Considerations May 25, 2023</dc:title>
  <dc:creator>Behel, Stephanie (CDC/DDPHSIS/CGH/DGHT)</dc:creator>
  <cp:lastModifiedBy>Sanchez, Emanny (CDC/GHC/DGHT)</cp:lastModifiedBy>
  <cp:revision>2</cp:revision>
  <dcterms:created xsi:type="dcterms:W3CDTF">2023-05-22T23:33:00Z</dcterms:created>
  <dcterms:modified xsi:type="dcterms:W3CDTF">2024-08-26T06:29:54Z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2023-05-23T00:04:42Z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fbece131-50e4-4d64-8d71-8783561c3546</vt:lpwstr>
  </property>
  <property fmtid="{D5CDD505-2E9C-101B-9397-08002B2CF9AE}" pid="8" name="MSIP_Label_7b94a7b8-f06c-4dfe-bdcc-9b548fd58c31_ContentBits">
    <vt:lpwstr>0</vt:lpwstr>
  </property>
  <property fmtid="{D5CDD505-2E9C-101B-9397-08002B2CF9AE}" pid="9" name="ContentTypeId">
    <vt:lpwstr>0x010100126FA4F1308B5B45B936C6E66B62D5E7</vt:lpwstr>
  </property>
</Properties>
</file>